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Lst>
  <p:sldSz cx="12192000" cy="6858000"/>
  <p:notesSz cx="6858000" cy="9144000"/>
  <p:embeddedFontLst>
    <p:embeddedFont>
      <p:font typeface="Calibri" panose="020F0502020204030204" pitchFamily="34" charset="0"/>
      <p:regular r:id="rId83"/>
      <p:bold r:id="rId84"/>
      <p:italic r:id="rId85"/>
      <p:boldItalic r:id="rId86"/>
    </p:embeddedFont>
    <p:embeddedFont>
      <p:font typeface="Georgia" panose="02040502050405020303" pitchFamily="18" charset="0"/>
      <p:regular r:id="rId87"/>
      <p:bold r:id="rId88"/>
      <p:italic r:id="rId89"/>
      <p:boldItalic r:id="rId90"/>
    </p:embeddedFont>
    <p:embeddedFont>
      <p:font typeface="Roboto" panose="020B0604020202020204"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6" roundtripDataSignature="AMtx7mjpuClkxdJx6hPrGD3Jm1ykQJvJb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80"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2.fntdata"/><Relationship Id="rId89" Type="http://schemas.openxmlformats.org/officeDocument/2006/relationships/font" Target="fonts/font7.fntdata"/><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90"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3.fntdata"/><Relationship Id="rId93" Type="http://schemas.openxmlformats.org/officeDocument/2006/relationships/font" Target="fonts/font11.fntdata"/><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9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 name="Google Shape;4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sz="500"/>
          </a:p>
        </p:txBody>
      </p:sp>
      <p:sp>
        <p:nvSpPr>
          <p:cNvPr id="119" name="Google Shape;11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9d39679a95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9d39679a95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9d39679a95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28d8f59ee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928d8f59ee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g928d8f59ee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976de88d53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976de88d53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g976de88d53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9cb1e835b6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 name="Google Shape;51;g9cb1e835b6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 name="Google Shape;52;g9cb1e835b6_0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92e6739a07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g92e6739a07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9cb1e835b6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9cb1e835b6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g9cb1e835b6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92e6739a07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g92e6739a07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92e6739a07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92e6739a07_0_1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92e6739a07_0_1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928d8f59ee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928d8f59ee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g928d8f59ee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cb1e835b6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cb1e835b6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g9cb1e835b6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9e02c22856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g9e02c22856_0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 name="Google Shape;61;g9e02c22856_0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p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928d8f59ee_0_136:notes"/>
          <p:cNvSpPr>
            <a:spLocks noGrp="1" noRot="1" noChangeAspect="1"/>
          </p:cNvSpPr>
          <p:nvPr>
            <p:ph type="sldImg" idx="2"/>
          </p:nvPr>
        </p:nvSpPr>
        <p:spPr>
          <a:xfrm>
            <a:off x="222250" y="812800"/>
            <a:ext cx="7096125" cy="39909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5" name="Google Shape;295;g928d8f59ee_0_136:notes"/>
          <p:cNvSpPr txBox="1">
            <a:spLocks noGrp="1"/>
          </p:cNvSpPr>
          <p:nvPr>
            <p:ph type="body" idx="1"/>
          </p:nvPr>
        </p:nvSpPr>
        <p:spPr>
          <a:xfrm>
            <a:off x="755950" y="5078706"/>
            <a:ext cx="6030000" cy="4793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296" name="Google Shape;296;g928d8f59ee_0_136:notes"/>
          <p:cNvSpPr txBox="1">
            <a:spLocks noGrp="1"/>
          </p:cNvSpPr>
          <p:nvPr>
            <p:ph type="sldNum" idx="12"/>
          </p:nvPr>
        </p:nvSpPr>
        <p:spPr>
          <a:xfrm>
            <a:off x="4277841" y="10155950"/>
            <a:ext cx="3264000" cy="5163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rgbClr val="000000"/>
              </a:buClr>
              <a:buSzPts val="1400"/>
              <a:buFont typeface="Times New Roman"/>
              <a:buNone/>
            </a:pPr>
            <a:fld id="{00000000-1234-1234-1234-123412341234}" type="slidenum">
              <a:rPr lang="ru-RU"/>
              <a:t>31</a:t>
            </a:fld>
            <a:endParaRPr>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93aaaef1fb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93aaaef1fb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g93aaaef1fb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9e40148c1d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9e40148c1d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g9e40148c1d_0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9e40148c1d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9e40148c1d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g9e40148c1d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9e40148c1d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9e40148c1d_0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g9e40148c1d_0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9e40148c1d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9e40148c1d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g9e40148c1d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93aaaef1fb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93aaaef1fb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g93aaaef1fb_0_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9e40148c1d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9e40148c1d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g9e40148c1d_0_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9e40148c1d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g9e40148c1d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g9e40148c1d_0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957a18ddc7_1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 name="Google Shape;68;g957a18ddc7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9e40148c1d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9e40148c1d_0_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9e40148c1d_0_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9e40148c1d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9e40148c1d_0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g9e40148c1d_0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9e40148c1d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9e40148c1d_0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g9e40148c1d_0_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92c6d11acb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92c6d11acb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5" name="Google Shape;385;g92c6d11acb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9e40148c1d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9e40148c1d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g9e40148c1d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a0ec2b0205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a0ec2b0205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ga0ec2b0205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a0ec2b0205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a0ec2b0205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ga0ec2b0205_0_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a0ec2b0205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9" name="Google Shape;419;ga0ec2b0205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a0ec2b0205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ga0ec2b0205_0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9" name="Google Shape;429;ga0ec2b0205_0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9da6a2eb16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9da6a2eb16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g9da6a2eb16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926fe10a02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g926fe10a02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 name="Google Shape;75;g926fe10a02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a0ec2b0205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ga0ec2b0205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6" name="Google Shape;446;ga0ec2b0205_0_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a0ec2b0205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ga0ec2b0205_0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7" name="Google Shape;457;ga0ec2b0205_0_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a0ec2b0205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ga0ec2b0205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 name="Google Shape;465;ga0ec2b0205_0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474" name="Google Shape;47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9da6a2eb16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9da6a2eb16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3" name="Google Shape;483;g9da6a2eb16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9d39679a95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9d39679a95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g9d39679a95_0_1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9e40148c1d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g9e40148c1d_0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0" name="Google Shape;500;g9e40148c1d_0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9da6a2eb16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g9da6a2eb16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g9da6a2eb16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519" name="Google Shape;51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9e22b816bd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9e22b816bd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g9e22b816bd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2e6739a07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g92e6739a07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 name="Google Shape;88;g92e6739a07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9da6a2eb16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9da6a2eb16_0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7" name="Google Shape;537;g9da6a2eb16_0_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a0ec2b0205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a0ec2b0205_0_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6" name="Google Shape;546;ga0ec2b0205_0_1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976de88d53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976de88d53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3" name="Google Shape;553;g976de88d53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9439f63d38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g9439f63d38_0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ru-RU" dirty="0"/>
              <a:t>Laske vanematel arutleda iga teema üle ja pidage meeles, et pole olemas üht ja ainuõiget lahendust. Seega ei pea lastevanemad lahendusi otsides jõudma absoluutsele üksmeelele. Pigem peavad nad mõistma, et olukordade lahendamiseks on mitu võimalikku viisi.</a:t>
            </a:r>
            <a:endParaRPr dirty="0"/>
          </a:p>
        </p:txBody>
      </p:sp>
      <p:sp>
        <p:nvSpPr>
          <p:cNvPr id="562" name="Google Shape;562;g9439f63d38_0_1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9d39679a95_0_17: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ru-RU"/>
              <a:t>Merit</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571" name="Google Shape;571;g9d39679a95_0_17:notes"/>
          <p:cNvSpPr>
            <a:spLocks noGrp="1" noRot="1" noChangeAspect="1"/>
          </p:cNvSpPr>
          <p:nvPr>
            <p:ph type="sldImg" idx="2"/>
          </p:nvPr>
        </p:nvSpPr>
        <p:spPr>
          <a:xfrm>
            <a:off x="422275" y="1241425"/>
            <a:ext cx="5953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9d39679a95_0_26: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p:txBody>
      </p:sp>
      <p:sp>
        <p:nvSpPr>
          <p:cNvPr id="582" name="Google Shape;582;g9d39679a95_0_2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9d39679a95_0_36: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94" name="Google Shape;594;g9d39679a95_0_3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9d39679a95_0_45: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p:txBody>
      </p:sp>
      <p:sp>
        <p:nvSpPr>
          <p:cNvPr id="605" name="Google Shape;605;g9d39679a95_0_4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9d39679a95_0_54: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6" name="Google Shape;616;g9d39679a95_0_5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9e40148c1d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g9e40148c1d_0_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9" name="Google Shape;639;g9e40148c1d_0_1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5" name="Google Shape;64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90a59ce6a2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90a59ce6a2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4" name="Google Shape;654;g90a59ce6a2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928d8f59ee_2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g928d8f59ee_2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FFFFFF"/>
              </a:highlight>
              <a:latin typeface="Roboto"/>
              <a:ea typeface="Roboto"/>
              <a:cs typeface="Roboto"/>
              <a:sym typeface="Roboto"/>
            </a:endParaRPr>
          </a:p>
        </p:txBody>
      </p:sp>
      <p:sp>
        <p:nvSpPr>
          <p:cNvPr id="663" name="Google Shape;663;g928d8f59ee_2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1" name="Google Shape;67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9e4ccc3e29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g9e4ccc3e29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1" name="Google Shape;681;g9e4ccc3e29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9" name="Google Shape;68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9e40148c1d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g9e40148c1d_0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9" name="Google Shape;699;g9e40148c1d_0_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8" name="Google Shape;708;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948f79ef1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g948f79ef1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5" name="Google Shape;715;g948f79ef1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976de88d53_0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g976de88d53_0_1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3" name="Google Shape;723;g976de88d53_0_1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90a59ce6a2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90a59ce6a2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a:p>
        </p:txBody>
      </p:sp>
      <p:sp>
        <p:nvSpPr>
          <p:cNvPr id="102" name="Google Shape;102;g90a59ce6a2_0_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731" name="Google Shape;73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1200"/>
              </a:spcBef>
              <a:spcAft>
                <a:spcPts val="0"/>
              </a:spcAft>
              <a:buSzPts val="1100"/>
              <a:buNone/>
            </a:pPr>
            <a:endParaRPr/>
          </a:p>
        </p:txBody>
      </p:sp>
      <p:sp>
        <p:nvSpPr>
          <p:cNvPr id="110" name="Google Shape;11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6"/>
        <p:cNvGrpSpPr/>
        <p:nvPr/>
      </p:nvGrpSpPr>
      <p:grpSpPr>
        <a:xfrm>
          <a:off x="0" y="0"/>
          <a:ext cx="0" cy="0"/>
          <a:chOff x="0" y="0"/>
          <a:chExt cx="0" cy="0"/>
        </a:xfrm>
      </p:grpSpPr>
      <p:sp>
        <p:nvSpPr>
          <p:cNvPr id="17" name="Google Shape;17;p102"/>
          <p:cNvSpPr txBox="1">
            <a:spLocks noGrp="1"/>
          </p:cNvSpPr>
          <p:nvPr>
            <p:ph type="ctrTitle"/>
          </p:nvPr>
        </p:nvSpPr>
        <p:spPr>
          <a:xfrm>
            <a:off x="838200" y="1674253"/>
            <a:ext cx="10515600" cy="320684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1F3864"/>
              </a:buClr>
              <a:buSzPts val="4400"/>
              <a:buFont typeface="Arial"/>
              <a:buNone/>
              <a:defRPr sz="4400" b="1" i="0" u="none" strike="noStrike" cap="none">
                <a:solidFill>
                  <a:srgbClr val="1F38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102"/>
          <p:cNvSpPr txBox="1">
            <a:spLocks noGrp="1"/>
          </p:cNvSpPr>
          <p:nvPr>
            <p:ph type="subTitle" idx="1"/>
          </p:nvPr>
        </p:nvSpPr>
        <p:spPr>
          <a:xfrm>
            <a:off x="838200" y="5100034"/>
            <a:ext cx="10515600" cy="824247"/>
          </a:xfrm>
          <a:prstGeom prst="rect">
            <a:avLst/>
          </a:prstGeom>
          <a:noFill/>
          <a:ln>
            <a:noFill/>
          </a:ln>
        </p:spPr>
        <p:txBody>
          <a:bodyPr spcFirstLastPara="1" wrap="square" lIns="91425" tIns="45700" rIns="91425" bIns="45700" anchor="ctr" anchorCtr="0">
            <a:noAutofit/>
          </a:bodyPr>
          <a:lstStyle>
            <a:lvl1pPr lvl="0" algn="r">
              <a:lnSpc>
                <a:spcPct val="90000"/>
              </a:lnSpc>
              <a:spcBef>
                <a:spcPts val="1000"/>
              </a:spcBef>
              <a:spcAft>
                <a:spcPts val="0"/>
              </a:spcAft>
              <a:buClr>
                <a:schemeClr val="dk1"/>
              </a:buClr>
              <a:buSzPts val="2400"/>
              <a:buNone/>
              <a:defRPr sz="24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102"/>
          <p:cNvSpPr txBox="1">
            <a:spLocks noGrp="1"/>
          </p:cNvSpPr>
          <p:nvPr>
            <p:ph type="dt" idx="10"/>
          </p:nvPr>
        </p:nvSpPr>
        <p:spPr>
          <a:xfrm>
            <a:off x="9448800" y="6356350"/>
            <a:ext cx="19050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b="0">
                <a:solidFill>
                  <a:srgbClr val="75707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02"/>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solidFill>
                  <a:srgbClr val="75707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BJECT" type="obj">
  <p:cSld name="OBJECT">
    <p:spTree>
      <p:nvGrpSpPr>
        <p:cNvPr id="1" name="Shape 21"/>
        <p:cNvGrpSpPr/>
        <p:nvPr/>
      </p:nvGrpSpPr>
      <p:grpSpPr>
        <a:xfrm>
          <a:off x="0" y="0"/>
          <a:ext cx="0" cy="0"/>
          <a:chOff x="0" y="0"/>
          <a:chExt cx="0" cy="0"/>
        </a:xfrm>
      </p:grpSpPr>
      <p:sp>
        <p:nvSpPr>
          <p:cNvPr id="22" name="Google Shape;22;p103"/>
          <p:cNvSpPr txBox="1">
            <a:spLocks noGrp="1"/>
          </p:cNvSpPr>
          <p:nvPr>
            <p:ph type="title"/>
          </p:nvPr>
        </p:nvSpPr>
        <p:spPr>
          <a:xfrm>
            <a:off x="838200" y="1614377"/>
            <a:ext cx="10515600" cy="83261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2060"/>
              </a:buClr>
              <a:buSzPts val="3200"/>
              <a:buFont typeface="Arial"/>
              <a:buNone/>
              <a:defRPr sz="3200" b="1" i="0" u="none" strike="noStrike" cap="none">
                <a:solidFill>
                  <a:srgbClr val="00206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103"/>
          <p:cNvSpPr txBox="1">
            <a:spLocks noGrp="1"/>
          </p:cNvSpPr>
          <p:nvPr>
            <p:ph type="body" idx="1"/>
          </p:nvPr>
        </p:nvSpPr>
        <p:spPr>
          <a:xfrm>
            <a:off x="838200" y="2588655"/>
            <a:ext cx="10515600" cy="358830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5"/>
        <p:cNvGrpSpPr/>
        <p:nvPr/>
      </p:nvGrpSpPr>
      <p:grpSpPr>
        <a:xfrm>
          <a:off x="0" y="0"/>
          <a:ext cx="0" cy="0"/>
          <a:chOff x="0" y="0"/>
          <a:chExt cx="0" cy="0"/>
        </a:xfrm>
      </p:grpSpPr>
      <p:sp>
        <p:nvSpPr>
          <p:cNvPr id="26" name="Google Shape;26;p104"/>
          <p:cNvSpPr txBox="1">
            <a:spLocks noGrp="1"/>
          </p:cNvSpPr>
          <p:nvPr>
            <p:ph type="sldNum" idx="12"/>
          </p:nvPr>
        </p:nvSpPr>
        <p:spPr>
          <a:xfrm>
            <a:off x="8737600" y="6248401"/>
            <a:ext cx="2514600" cy="638175"/>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ru-RU"/>
              <a:t>‹#›</a:t>
            </a:fld>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VERTICAL_TITLE_AND_VERTICAL_TEXT" type="vertTitleAndTx">
  <p:cSld name="VERTICAL_TITLE_AND_VERTICAL_TEXT">
    <p:spTree>
      <p:nvGrpSpPr>
        <p:cNvPr id="1" name="Shape 27"/>
        <p:cNvGrpSpPr/>
        <p:nvPr/>
      </p:nvGrpSpPr>
      <p:grpSpPr>
        <a:xfrm>
          <a:off x="0" y="0"/>
          <a:ext cx="0" cy="0"/>
          <a:chOff x="0" y="0"/>
          <a:chExt cx="0" cy="0"/>
        </a:xfrm>
      </p:grpSpPr>
      <p:sp>
        <p:nvSpPr>
          <p:cNvPr id="28" name="Google Shape;28;p106"/>
          <p:cNvSpPr txBox="1">
            <a:spLocks noGrp="1"/>
          </p:cNvSpPr>
          <p:nvPr>
            <p:ph type="title"/>
          </p:nvPr>
        </p:nvSpPr>
        <p:spPr>
          <a:xfrm rot="5400000">
            <a:off x="6804568" y="2481200"/>
            <a:ext cx="6772200" cy="2736900"/>
          </a:xfrm>
          <a:prstGeom prst="rect">
            <a:avLst/>
          </a:prstGeom>
          <a:noFill/>
          <a:ln>
            <a:noFill/>
          </a:ln>
        </p:spPr>
        <p:txBody>
          <a:bodyPr spcFirstLastPara="1" wrap="square" lIns="90000" tIns="45000" rIns="90000" bIns="45000" anchor="ctr" anchorCtr="0">
            <a:noAutofit/>
          </a:bodyPr>
          <a:lstStyle>
            <a:lvl1pPr marR="0" lvl="0"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p106"/>
          <p:cNvSpPr txBox="1">
            <a:spLocks noGrp="1"/>
          </p:cNvSpPr>
          <p:nvPr>
            <p:ph type="body" idx="1"/>
          </p:nvPr>
        </p:nvSpPr>
        <p:spPr>
          <a:xfrm rot="5400000">
            <a:off x="1228116" y="-155200"/>
            <a:ext cx="6772200" cy="8009700"/>
          </a:xfrm>
          <a:prstGeom prst="rect">
            <a:avLst/>
          </a:prstGeom>
          <a:noFill/>
          <a:ln>
            <a:noFill/>
          </a:ln>
        </p:spPr>
        <p:txBody>
          <a:bodyPr spcFirstLastPara="1" wrap="square" lIns="0" tIns="20150" rIns="0" bIns="0" anchor="t" anchorCtr="0">
            <a:noAutofit/>
          </a:bodyPr>
          <a:lstStyle>
            <a:lvl1pPr marL="457200" lvl="0" indent="-228600" algn="l">
              <a:lnSpc>
                <a:spcPct val="95000"/>
              </a:lnSpc>
              <a:spcBef>
                <a:spcPts val="0"/>
              </a:spcBef>
              <a:spcAft>
                <a:spcPts val="0"/>
              </a:spcAft>
              <a:buSzPts val="1400"/>
              <a:buNone/>
              <a:defRPr/>
            </a:lvl1pPr>
            <a:lvl2pPr marL="914400" lvl="1" indent="-228600" algn="l">
              <a:lnSpc>
                <a:spcPct val="95000"/>
              </a:lnSpc>
              <a:spcBef>
                <a:spcPts val="1425"/>
              </a:spcBef>
              <a:spcAft>
                <a:spcPts val="0"/>
              </a:spcAft>
              <a:buSzPts val="1400"/>
              <a:buNone/>
              <a:defRPr/>
            </a:lvl2pPr>
            <a:lvl3pPr marL="1371600" lvl="2" indent="-228600" algn="l">
              <a:lnSpc>
                <a:spcPct val="95000"/>
              </a:lnSpc>
              <a:spcBef>
                <a:spcPts val="1138"/>
              </a:spcBef>
              <a:spcAft>
                <a:spcPts val="0"/>
              </a:spcAft>
              <a:buSzPts val="1400"/>
              <a:buNone/>
              <a:defRPr/>
            </a:lvl3pPr>
            <a:lvl4pPr marL="1828800" lvl="3" indent="-228600" algn="l">
              <a:lnSpc>
                <a:spcPct val="95000"/>
              </a:lnSpc>
              <a:spcBef>
                <a:spcPts val="850"/>
              </a:spcBef>
              <a:spcAft>
                <a:spcPts val="0"/>
              </a:spcAft>
              <a:buSzPts val="1400"/>
              <a:buNone/>
              <a:defRPr/>
            </a:lvl4pPr>
            <a:lvl5pPr marL="2286000" lvl="4" indent="-228600" algn="l">
              <a:lnSpc>
                <a:spcPct val="95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06"/>
          <p:cNvSpPr txBox="1">
            <a:spLocks noGrp="1"/>
          </p:cNvSpPr>
          <p:nvPr>
            <p:ph type="sldNum" idx="12"/>
          </p:nvPr>
        </p:nvSpPr>
        <p:spPr>
          <a:xfrm>
            <a:off x="8737600" y="6248400"/>
            <a:ext cx="2514900" cy="6381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ru-RU"/>
              <a:t>‹#›</a:t>
            </a:fld>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ICTURE_WITH_CAPTION_TEXT" type="picTx">
  <p:cSld name="PICTURE_WITH_CAPTION_TEXT">
    <p:spTree>
      <p:nvGrpSpPr>
        <p:cNvPr id="1" name="Shape 31"/>
        <p:cNvGrpSpPr/>
        <p:nvPr/>
      </p:nvGrpSpPr>
      <p:grpSpPr>
        <a:xfrm>
          <a:off x="0" y="0"/>
          <a:ext cx="0" cy="0"/>
          <a:chOff x="0" y="0"/>
          <a:chExt cx="0" cy="0"/>
        </a:xfrm>
      </p:grpSpPr>
      <p:sp>
        <p:nvSpPr>
          <p:cNvPr id="32" name="Google Shape;32;p105"/>
          <p:cNvSpPr txBox="1">
            <a:spLocks noGrp="1"/>
          </p:cNvSpPr>
          <p:nvPr>
            <p:ph type="title"/>
          </p:nvPr>
        </p:nvSpPr>
        <p:spPr>
          <a:xfrm>
            <a:off x="840317" y="457200"/>
            <a:ext cx="3932700" cy="1600200"/>
          </a:xfrm>
          <a:prstGeom prst="rect">
            <a:avLst/>
          </a:prstGeom>
          <a:noFill/>
          <a:ln>
            <a:noFill/>
          </a:ln>
        </p:spPr>
        <p:txBody>
          <a:bodyPr spcFirstLastPara="1" wrap="square" lIns="90000" tIns="45000" rIns="90000" bIns="45000" anchor="b" anchorCtr="0">
            <a:noAutofit/>
          </a:bodyPr>
          <a:lstStyle>
            <a:lvl1pPr marR="0" lvl="0" algn="l" rtl="0">
              <a:lnSpc>
                <a:spcPct val="95000"/>
              </a:lnSpc>
              <a:spcBef>
                <a:spcPts val="0"/>
              </a:spcBef>
              <a:spcAft>
                <a:spcPts val="0"/>
              </a:spcAft>
              <a:buClr>
                <a:srgbClr val="000000"/>
              </a:buClr>
              <a:buSzPts val="1400"/>
              <a:buFont typeface="Arial"/>
              <a:buNone/>
              <a:defRPr sz="3200" b="0" i="0" u="none" strike="noStrike" cap="none">
                <a:solidFill>
                  <a:srgbClr val="00000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 name="Google Shape;33;p105"/>
          <p:cNvSpPr>
            <a:spLocks noGrp="1"/>
          </p:cNvSpPr>
          <p:nvPr>
            <p:ph type="pic" idx="2"/>
          </p:nvPr>
        </p:nvSpPr>
        <p:spPr>
          <a:xfrm>
            <a:off x="5183717" y="987425"/>
            <a:ext cx="6172500" cy="4873500"/>
          </a:xfrm>
          <a:prstGeom prst="rect">
            <a:avLst/>
          </a:prstGeom>
          <a:noFill/>
          <a:ln>
            <a:noFill/>
          </a:ln>
        </p:spPr>
        <p:txBody>
          <a:bodyPr spcFirstLastPara="1" wrap="square" lIns="0" tIns="20150" rIns="0" bIns="0" anchor="t" anchorCtr="0">
            <a:noAutofit/>
          </a:bodyPr>
          <a:lstStyle>
            <a:lvl1pPr marR="0" lvl="0" algn="l" rtl="0">
              <a:lnSpc>
                <a:spcPct val="95000"/>
              </a:lnSpc>
              <a:spcBef>
                <a:spcPts val="0"/>
              </a:spcBef>
              <a:spcAft>
                <a:spcPts val="0"/>
              </a:spcAft>
              <a:buClr>
                <a:srgbClr val="000000"/>
              </a:buClr>
              <a:buSzPts val="3200"/>
              <a:buFont typeface="Times New Roman"/>
              <a:buNone/>
              <a:defRPr sz="3200" b="0" i="0" u="none" strike="noStrike" cap="none">
                <a:solidFill>
                  <a:srgbClr val="000000"/>
                </a:solidFill>
                <a:latin typeface="Times New Roman"/>
                <a:ea typeface="Times New Roman"/>
                <a:cs typeface="Times New Roman"/>
                <a:sym typeface="Times New Roman"/>
              </a:defRPr>
            </a:lvl1pPr>
            <a:lvl2pPr marR="0" lvl="1" algn="l" rtl="0">
              <a:lnSpc>
                <a:spcPct val="95000"/>
              </a:lnSpc>
              <a:spcBef>
                <a:spcPts val="1425"/>
              </a:spcBef>
              <a:spcAft>
                <a:spcPts val="0"/>
              </a:spcAft>
              <a:buClr>
                <a:srgbClr val="000000"/>
              </a:buClr>
              <a:buSzPts val="2800"/>
              <a:buFont typeface="Times New Roman"/>
              <a:buNone/>
              <a:defRPr sz="2800" b="0" i="0" u="none" strike="noStrike" cap="none">
                <a:solidFill>
                  <a:srgbClr val="000000"/>
                </a:solidFill>
                <a:latin typeface="Times New Roman"/>
                <a:ea typeface="Times New Roman"/>
                <a:cs typeface="Times New Roman"/>
                <a:sym typeface="Times New Roman"/>
              </a:defRPr>
            </a:lvl2pPr>
            <a:lvl3pPr marR="0" lvl="2" algn="l" rtl="0">
              <a:lnSpc>
                <a:spcPct val="95000"/>
              </a:lnSpc>
              <a:spcBef>
                <a:spcPts val="1138"/>
              </a:spcBef>
              <a:spcAft>
                <a:spcPts val="0"/>
              </a:spcAft>
              <a:buClr>
                <a:srgbClr val="000000"/>
              </a:buClr>
              <a:buSzPts val="2400"/>
              <a:buFont typeface="Times New Roman"/>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95000"/>
              </a:lnSpc>
              <a:spcBef>
                <a:spcPts val="850"/>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4pPr>
            <a:lvl5pPr marR="0" lvl="4" algn="l" rtl="0">
              <a:lnSpc>
                <a:spcPct val="95000"/>
              </a:lnSpc>
              <a:spcBef>
                <a:spcPts val="575"/>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34" name="Google Shape;34;p105"/>
          <p:cNvSpPr txBox="1">
            <a:spLocks noGrp="1"/>
          </p:cNvSpPr>
          <p:nvPr>
            <p:ph type="body" idx="1"/>
          </p:nvPr>
        </p:nvSpPr>
        <p:spPr>
          <a:xfrm>
            <a:off x="840317" y="2057400"/>
            <a:ext cx="3932700" cy="3811500"/>
          </a:xfrm>
          <a:prstGeom prst="rect">
            <a:avLst/>
          </a:prstGeom>
          <a:noFill/>
          <a:ln>
            <a:noFill/>
          </a:ln>
        </p:spPr>
        <p:txBody>
          <a:bodyPr spcFirstLastPara="1" wrap="square" lIns="0" tIns="20150" rIns="0" bIns="0" anchor="t" anchorCtr="0">
            <a:noAutofit/>
          </a:bodyPr>
          <a:lstStyle>
            <a:lvl1pPr marL="457200" lvl="0" indent="-228600" algn="l">
              <a:lnSpc>
                <a:spcPct val="95000"/>
              </a:lnSpc>
              <a:spcBef>
                <a:spcPts val="0"/>
              </a:spcBef>
              <a:spcAft>
                <a:spcPts val="0"/>
              </a:spcAft>
              <a:buSzPts val="1600"/>
              <a:buNone/>
              <a:defRPr sz="1600"/>
            </a:lvl1pPr>
            <a:lvl2pPr marL="914400" lvl="1" indent="-228600" algn="l">
              <a:lnSpc>
                <a:spcPct val="95000"/>
              </a:lnSpc>
              <a:spcBef>
                <a:spcPts val="1425"/>
              </a:spcBef>
              <a:spcAft>
                <a:spcPts val="0"/>
              </a:spcAft>
              <a:buSzPts val="1400"/>
              <a:buNone/>
              <a:defRPr sz="1400"/>
            </a:lvl2pPr>
            <a:lvl3pPr marL="1371600" lvl="2" indent="-228600" algn="l">
              <a:lnSpc>
                <a:spcPct val="95000"/>
              </a:lnSpc>
              <a:spcBef>
                <a:spcPts val="1138"/>
              </a:spcBef>
              <a:spcAft>
                <a:spcPts val="0"/>
              </a:spcAft>
              <a:buSzPts val="1200"/>
              <a:buNone/>
              <a:defRPr sz="1200"/>
            </a:lvl3pPr>
            <a:lvl4pPr marL="1828800" lvl="3" indent="-228600" algn="l">
              <a:lnSpc>
                <a:spcPct val="95000"/>
              </a:lnSpc>
              <a:spcBef>
                <a:spcPts val="850"/>
              </a:spcBef>
              <a:spcAft>
                <a:spcPts val="0"/>
              </a:spcAft>
              <a:buSzPts val="1000"/>
              <a:buNone/>
              <a:defRPr sz="1000"/>
            </a:lvl4pPr>
            <a:lvl5pPr marL="2286000" lvl="4" indent="-228600" algn="l">
              <a:lnSpc>
                <a:spcPct val="95000"/>
              </a:lnSpc>
              <a:spcBef>
                <a:spcPts val="575"/>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5" name="Google Shape;35;p105"/>
          <p:cNvSpPr txBox="1">
            <a:spLocks noGrp="1"/>
          </p:cNvSpPr>
          <p:nvPr>
            <p:ph type="sldNum" idx="12"/>
          </p:nvPr>
        </p:nvSpPr>
        <p:spPr>
          <a:xfrm>
            <a:off x="8737600" y="6248400"/>
            <a:ext cx="2514900" cy="6381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ru-RU"/>
              <a:t>‹#›</a:t>
            </a:fld>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36"/>
        <p:cNvGrpSpPr/>
        <p:nvPr/>
      </p:nvGrpSpPr>
      <p:grpSpPr>
        <a:xfrm>
          <a:off x="0" y="0"/>
          <a:ext cx="0" cy="0"/>
          <a:chOff x="0" y="0"/>
          <a:chExt cx="0" cy="0"/>
        </a:xfrm>
      </p:grpSpPr>
      <p:sp>
        <p:nvSpPr>
          <p:cNvPr id="37" name="Google Shape;37;p107"/>
          <p:cNvSpPr txBox="1">
            <a:spLocks noGrp="1"/>
          </p:cNvSpPr>
          <p:nvPr>
            <p:ph type="body" idx="1"/>
          </p:nvPr>
        </p:nvSpPr>
        <p:spPr>
          <a:xfrm>
            <a:off x="838200" y="2614411"/>
            <a:ext cx="5181600" cy="356255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07"/>
          <p:cNvSpPr txBox="1">
            <a:spLocks noGrp="1"/>
          </p:cNvSpPr>
          <p:nvPr>
            <p:ph type="body" idx="2"/>
          </p:nvPr>
        </p:nvSpPr>
        <p:spPr>
          <a:xfrm>
            <a:off x="6172200" y="2614411"/>
            <a:ext cx="5181600" cy="356255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sp>
        <p:nvSpPr>
          <p:cNvPr id="40" name="Google Shape;40;p107"/>
          <p:cNvSpPr txBox="1">
            <a:spLocks noGrp="1"/>
          </p:cNvSpPr>
          <p:nvPr>
            <p:ph type="title"/>
          </p:nvPr>
        </p:nvSpPr>
        <p:spPr>
          <a:xfrm>
            <a:off x="838200" y="1614377"/>
            <a:ext cx="10515600" cy="83261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2060"/>
              </a:buClr>
              <a:buSzPts val="3200"/>
              <a:buFont typeface="Arial"/>
              <a:buNone/>
              <a:defRPr sz="3200" b="1" i="0" u="none" strike="noStrike" cap="none">
                <a:solidFill>
                  <a:srgbClr val="00206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pic>
        <p:nvPicPr>
          <p:cNvPr id="14" name="Google Shape;14;p101"/>
          <p:cNvPicPr preferRelativeResize="0"/>
          <p:nvPr/>
        </p:nvPicPr>
        <p:blipFill rotWithShape="1">
          <a:blip r:embed="rId8">
            <a:alphaModFix/>
          </a:blip>
          <a:srcRect/>
          <a:stretch/>
        </p:blipFill>
        <p:spPr>
          <a:xfrm>
            <a:off x="0" y="0"/>
            <a:ext cx="12207240" cy="1320102"/>
          </a:xfrm>
          <a:prstGeom prst="rect">
            <a:avLst/>
          </a:prstGeom>
          <a:noFill/>
          <a:ln>
            <a:noFill/>
          </a:ln>
        </p:spPr>
      </p:pic>
      <p:pic>
        <p:nvPicPr>
          <p:cNvPr id="15" name="Google Shape;15;p101"/>
          <p:cNvPicPr preferRelativeResize="0"/>
          <p:nvPr/>
        </p:nvPicPr>
        <p:blipFill rotWithShape="1">
          <a:blip r:embed="rId9">
            <a:alphaModFix/>
          </a:blip>
          <a:srcRect l="2724" t="11168" r="2667" b="36568"/>
          <a:stretch/>
        </p:blipFill>
        <p:spPr>
          <a:xfrm>
            <a:off x="0" y="-34775"/>
            <a:ext cx="12192006" cy="134443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hyperlink" Target="http://www.bullying.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hyperlink" Target="http://kiusamisestvabaks.ee/uuringu-ja-teadustegevus/taani-uuringuraportid"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hyperlink" Target="https://www.lastekaitseliit.ee/wp-content/uploads/2020/10/Kiri_lapsevanematele_EST_lasteaed.pdf" TargetMode="Externa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hyperlink" Target="https://www.lastekaitseliit.ee/wp-content/uploads/2020/10/Kiri-lapsevanematele_RU_lasteaed.pdf"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kiusamisestvabaks.ee/uuringu-ja-teadustegevus/uuringuraport"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5.jp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5.jp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5.jp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lastekaitseliit.ee/tooted/kiusamisestvabaks/"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5.jp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hyperlink" Target="https://vimeo.com/121450618"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5.jp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9.png"/><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kiusamisestvabaks.ee/"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hyperlink" Target="https://www.facebook.com/kiusamisestvabaks" TargetMode="External"/><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53.png"/><Relationship Id="rId4" Type="http://schemas.openxmlformats.org/officeDocument/2006/relationships/image" Target="../media/image52.png"/></Relationships>
</file>

<file path=ppt/slides/_rels/slide72.xml.rels><?xml version="1.0" encoding="UTF-8" standalone="yes"?>
<Relationships xmlns="http://schemas.openxmlformats.org/package/2006/relationships"><Relationship Id="rId3" Type="http://schemas.openxmlformats.org/officeDocument/2006/relationships/hyperlink" Target="http://www.youtube.com/watch?v=uQpOWj-daVc"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5.png"/><Relationship Id="rId4" Type="http://schemas.openxmlformats.org/officeDocument/2006/relationships/image" Target="../media/image54.jpg"/></Relationships>
</file>

<file path=ppt/slides/_rels/slide7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https://tarkvanem.ee/kasvatamine-artiklid/miks-millal-ja-kuidas-last-kiita/"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7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6.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2"/>
          <p:cNvSpPr txBox="1">
            <a:spLocks noGrp="1"/>
          </p:cNvSpPr>
          <p:nvPr>
            <p:ph type="ctrTitle"/>
          </p:nvPr>
        </p:nvSpPr>
        <p:spPr>
          <a:xfrm>
            <a:off x="1184988" y="2485900"/>
            <a:ext cx="10067730" cy="111571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F3864"/>
              </a:buClr>
              <a:buSzPts val="4400"/>
              <a:buFont typeface="Arial"/>
              <a:buNone/>
            </a:pPr>
            <a:r>
              <a:rPr lang="ru-RU" sz="3200">
                <a:solidFill>
                  <a:schemeClr val="dk1"/>
                </a:solidFill>
              </a:rPr>
              <a:t>Kuidas lapsevanemad saavad kiusamist ennetada ja teha koostööd haridusasutusega?</a:t>
            </a:r>
            <a:endParaRPr sz="3200"/>
          </a:p>
        </p:txBody>
      </p:sp>
      <p:sp>
        <p:nvSpPr>
          <p:cNvPr id="46" name="Google Shape;46;p2"/>
          <p:cNvSpPr/>
          <p:nvPr/>
        </p:nvSpPr>
        <p:spPr>
          <a:xfrm>
            <a:off x="1571175" y="1586575"/>
            <a:ext cx="99294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ru-RU" sz="2000" b="1" i="0" u="none" strike="noStrike" cap="none">
                <a:solidFill>
                  <a:srgbClr val="000000"/>
                </a:solidFill>
                <a:latin typeface="Arial"/>
                <a:ea typeface="Arial"/>
                <a:cs typeface="Arial"/>
                <a:sym typeface="Arial"/>
              </a:rPr>
              <a:t>................................ (haridusasutuse nimi)</a:t>
            </a:r>
            <a:endParaRPr sz="2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ru-RU" sz="2000" b="0" i="0" u="none" strike="noStrike" cap="none">
                <a:solidFill>
                  <a:srgbClr val="000000"/>
                </a:solidFill>
                <a:latin typeface="Arial"/>
                <a:ea typeface="Arial"/>
                <a:cs typeface="Arial"/>
                <a:sym typeface="Arial"/>
              </a:rPr>
              <a:t> programmiga „Kiusamisest vabaks!“ liitunud </a:t>
            </a:r>
            <a:r>
              <a:rPr lang="ru-RU" sz="2000"/>
              <a:t>kool</a:t>
            </a:r>
            <a:endParaRPr sz="2000" b="0" i="0" u="none" strike="noStrike" cap="none">
              <a:solidFill>
                <a:srgbClr val="000000"/>
              </a:solidFill>
              <a:latin typeface="Arial"/>
              <a:ea typeface="Arial"/>
              <a:cs typeface="Arial"/>
              <a:sym typeface="Arial"/>
            </a:endParaRPr>
          </a:p>
        </p:txBody>
      </p:sp>
      <p:pic>
        <p:nvPicPr>
          <p:cNvPr id="47" name="Google Shape;47;p2"/>
          <p:cNvPicPr preferRelativeResize="0"/>
          <p:nvPr/>
        </p:nvPicPr>
        <p:blipFill rotWithShape="1">
          <a:blip r:embed="rId3">
            <a:alphaModFix/>
          </a:blip>
          <a:srcRect t="29878"/>
          <a:stretch/>
        </p:blipFill>
        <p:spPr>
          <a:xfrm>
            <a:off x="3623461" y="3827830"/>
            <a:ext cx="6070225" cy="3030170"/>
          </a:xfrm>
          <a:prstGeom prst="rect">
            <a:avLst/>
          </a:prstGeom>
          <a:noFill/>
          <a:ln>
            <a:noFill/>
          </a:ln>
        </p:spPr>
      </p:pic>
      <p:pic>
        <p:nvPicPr>
          <p:cNvPr id="48" name="Google Shape;48;p2"/>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20"/>
        <p:cNvGrpSpPr/>
        <p:nvPr/>
      </p:nvGrpSpPr>
      <p:grpSpPr>
        <a:xfrm>
          <a:off x="0" y="0"/>
          <a:ext cx="0" cy="0"/>
          <a:chOff x="0" y="0"/>
          <a:chExt cx="0" cy="0"/>
        </a:xfrm>
      </p:grpSpPr>
      <p:sp>
        <p:nvSpPr>
          <p:cNvPr id="121" name="Google Shape;121;p27"/>
          <p:cNvSpPr txBox="1">
            <a:spLocks noGrp="1"/>
          </p:cNvSpPr>
          <p:nvPr>
            <p:ph type="title"/>
          </p:nvPr>
        </p:nvSpPr>
        <p:spPr>
          <a:xfrm>
            <a:off x="1197349" y="1571263"/>
            <a:ext cx="6275100" cy="462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a:solidFill>
                  <a:srgbClr val="000000"/>
                </a:solidFill>
              </a:rPr>
              <a:t>Rollid kiusamismudelis</a:t>
            </a:r>
            <a:endParaRPr>
              <a:solidFill>
                <a:srgbClr val="000000"/>
              </a:solidFill>
            </a:endParaRPr>
          </a:p>
        </p:txBody>
      </p:sp>
      <p:sp>
        <p:nvSpPr>
          <p:cNvPr id="122" name="Google Shape;122;p27"/>
          <p:cNvSpPr txBox="1">
            <a:spLocks noGrp="1"/>
          </p:cNvSpPr>
          <p:nvPr>
            <p:ph type="body" idx="1"/>
          </p:nvPr>
        </p:nvSpPr>
        <p:spPr>
          <a:xfrm>
            <a:off x="729725" y="2251900"/>
            <a:ext cx="6829500" cy="4030500"/>
          </a:xfrm>
          <a:prstGeom prst="rect">
            <a:avLst/>
          </a:prstGeom>
          <a:noFill/>
          <a:ln>
            <a:noFill/>
          </a:ln>
        </p:spPr>
        <p:txBody>
          <a:bodyPr spcFirstLastPara="1" wrap="square" lIns="91425" tIns="45700" rIns="91425" bIns="45700" anchor="t" anchorCtr="0">
            <a:noAutofit/>
          </a:bodyPr>
          <a:lstStyle/>
          <a:p>
            <a:pPr marL="457200" lvl="0" indent="-330200" algn="just" rtl="0">
              <a:lnSpc>
                <a:spcPct val="100000"/>
              </a:lnSpc>
              <a:spcBef>
                <a:spcPts val="0"/>
              </a:spcBef>
              <a:spcAft>
                <a:spcPts val="0"/>
              </a:spcAft>
              <a:buClr>
                <a:srgbClr val="000000"/>
              </a:buClr>
              <a:buSzPts val="1600"/>
              <a:buChar char="•"/>
            </a:pPr>
            <a:r>
              <a:rPr lang="ru-RU" sz="1600" b="1">
                <a:solidFill>
                  <a:srgbClr val="000000"/>
                </a:solidFill>
              </a:rPr>
              <a:t>Kiusatu - </a:t>
            </a:r>
            <a:r>
              <a:rPr lang="ru-RU" sz="1600">
                <a:solidFill>
                  <a:srgbClr val="000000"/>
                </a:solidFill>
              </a:rPr>
              <a:t>laps, keda kiusatakse.</a:t>
            </a:r>
            <a:endParaRPr sz="160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a:solidFill>
                  <a:srgbClr val="000000"/>
                </a:solidFill>
              </a:rPr>
              <a:t>Kiusajad - </a:t>
            </a:r>
            <a:r>
              <a:rPr lang="ru-RU" sz="1600">
                <a:solidFill>
                  <a:srgbClr val="000000"/>
                </a:solidFill>
              </a:rPr>
              <a:t>lapsed, kes algatavad kiusamisolukorra ning kiusavad selleks välja valitud lapsi.</a:t>
            </a:r>
            <a:endParaRPr sz="160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a:solidFill>
                  <a:srgbClr val="000000"/>
                </a:solidFill>
              </a:rPr>
              <a:t>Kiusver</a:t>
            </a:r>
            <a:r>
              <a:rPr lang="ru-RU" sz="1600">
                <a:solidFill>
                  <a:srgbClr val="000000"/>
                </a:solidFill>
              </a:rPr>
              <a:t> - laps, kes võib olla nii kiusaja kui kiusatu rollis.</a:t>
            </a:r>
            <a:endParaRPr sz="160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a:solidFill>
                  <a:srgbClr val="000000"/>
                </a:solidFill>
              </a:rPr>
              <a:t>Kaasajooksikud ehk kiusamise assistendid - </a:t>
            </a:r>
            <a:r>
              <a:rPr lang="ru-RU" sz="1600">
                <a:solidFill>
                  <a:srgbClr val="000000"/>
                </a:solidFill>
              </a:rPr>
              <a:t>lapsed, kes lähevad kiusajatega kaasa ning aitavad neid erinevates tegevustes.</a:t>
            </a:r>
            <a:endParaRPr sz="160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a:solidFill>
                  <a:srgbClr val="000000"/>
                </a:solidFill>
              </a:rPr>
              <a:t>Kiusaja poolehoidjad (õhutajad) -</a:t>
            </a:r>
            <a:r>
              <a:rPr lang="ru-RU" sz="1600">
                <a:solidFill>
                  <a:srgbClr val="000000"/>
                </a:solidFill>
              </a:rPr>
              <a:t> lapsed, kes toetavad kiusajaid ja kaasajooksikuid näiteks naeru või kiusajale ning kaasajooksikutele õlale patsutamisega. </a:t>
            </a:r>
            <a:endParaRPr sz="160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a:solidFill>
                  <a:srgbClr val="000000"/>
                </a:solidFill>
              </a:rPr>
              <a:t>Kiusamise passiivsed pealtvaatajad - </a:t>
            </a:r>
            <a:r>
              <a:rPr lang="ru-RU" sz="1600">
                <a:solidFill>
                  <a:srgbClr val="000000"/>
                </a:solidFill>
              </a:rPr>
              <a:t>lapsed, kes on kiusamise tunnistajad, kuid jäävad passiivseks või teevad näo, et ei märkagi toimuvat.</a:t>
            </a:r>
            <a:endParaRPr sz="160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a:solidFill>
                  <a:srgbClr val="000000"/>
                </a:solidFill>
              </a:rPr>
              <a:t>Kaitsjad - </a:t>
            </a:r>
            <a:r>
              <a:rPr lang="ru-RU" sz="1600">
                <a:solidFill>
                  <a:srgbClr val="000000"/>
                </a:solidFill>
              </a:rPr>
              <a:t>lapsed, kes suudavad oma hirmust võitu saada ning sekkuvad aktiivselt kiusamise peatamiseks.</a:t>
            </a:r>
            <a:endParaRPr sz="1600">
              <a:solidFill>
                <a:srgbClr val="000000"/>
              </a:solidFill>
            </a:endParaRPr>
          </a:p>
          <a:p>
            <a:pPr marL="0" lvl="0" indent="0" algn="just" rtl="0">
              <a:lnSpc>
                <a:spcPct val="100000"/>
              </a:lnSpc>
              <a:spcBef>
                <a:spcPts val="0"/>
              </a:spcBef>
              <a:spcAft>
                <a:spcPts val="0"/>
              </a:spcAft>
              <a:buSzPts val="2800"/>
              <a:buNone/>
            </a:pPr>
            <a:endParaRPr sz="1600">
              <a:solidFill>
                <a:srgbClr val="000000"/>
              </a:solidFill>
            </a:endParaRPr>
          </a:p>
          <a:p>
            <a:pPr marL="457200" lvl="0" indent="-228600" algn="l" rtl="0">
              <a:lnSpc>
                <a:spcPct val="70000"/>
              </a:lnSpc>
              <a:spcBef>
                <a:spcPts val="1000"/>
              </a:spcBef>
              <a:spcAft>
                <a:spcPts val="0"/>
              </a:spcAft>
              <a:buSzPts val="2800"/>
              <a:buNone/>
            </a:pPr>
            <a:endParaRPr sz="1960">
              <a:solidFill>
                <a:srgbClr val="002060"/>
              </a:solidFill>
            </a:endParaRPr>
          </a:p>
        </p:txBody>
      </p:sp>
      <p:pic>
        <p:nvPicPr>
          <p:cNvPr id="123" name="Google Shape;123;p27"/>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124" name="Google Shape;124;p27"/>
          <p:cNvPicPr preferRelativeResize="0"/>
          <p:nvPr/>
        </p:nvPicPr>
        <p:blipFill rotWithShape="1">
          <a:blip r:embed="rId4">
            <a:alphaModFix/>
          </a:blip>
          <a:srcRect l="13766" t="16558" r="22380" b="5114"/>
          <a:stretch/>
        </p:blipFill>
        <p:spPr>
          <a:xfrm>
            <a:off x="7940350" y="2811175"/>
            <a:ext cx="3916574" cy="26023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9d39679a95_0_1"/>
          <p:cNvSpPr txBox="1">
            <a:spLocks noGrp="1"/>
          </p:cNvSpPr>
          <p:nvPr>
            <p:ph type="title"/>
          </p:nvPr>
        </p:nvSpPr>
        <p:spPr>
          <a:xfrm>
            <a:off x="539550" y="1614375"/>
            <a:ext cx="4498500" cy="538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RU">
                <a:solidFill>
                  <a:srgbClr val="000000"/>
                </a:solidFill>
              </a:rPr>
              <a:t>Kiusamise liigid</a:t>
            </a:r>
            <a:endParaRPr>
              <a:solidFill>
                <a:srgbClr val="000000"/>
              </a:solidFill>
            </a:endParaRPr>
          </a:p>
        </p:txBody>
      </p:sp>
      <p:sp>
        <p:nvSpPr>
          <p:cNvPr id="131" name="Google Shape;131;g9d39679a95_0_1"/>
          <p:cNvSpPr txBox="1">
            <a:spLocks noGrp="1"/>
          </p:cNvSpPr>
          <p:nvPr>
            <p:ph type="body" idx="1"/>
          </p:nvPr>
        </p:nvSpPr>
        <p:spPr>
          <a:xfrm>
            <a:off x="539550" y="2485570"/>
            <a:ext cx="11112900" cy="335643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RU" sz="2000" b="1" dirty="0">
                <a:solidFill>
                  <a:srgbClr val="000000"/>
                </a:solidFill>
              </a:rPr>
              <a:t>Verbaalne: </a:t>
            </a:r>
            <a:r>
              <a:rPr lang="ru-RU" sz="2000" dirty="0">
                <a:solidFill>
                  <a:srgbClr val="000000"/>
                </a:solidFill>
              </a:rPr>
              <a:t>narrimine, mõnitamine, ähvardamine</a:t>
            </a:r>
            <a:endParaRPr sz="2000" dirty="0">
              <a:solidFill>
                <a:srgbClr val="000000"/>
              </a:solidFill>
            </a:endParaRPr>
          </a:p>
          <a:p>
            <a:pPr marL="0" lvl="0" indent="0" algn="l" rtl="0">
              <a:spcBef>
                <a:spcPts val="0"/>
              </a:spcBef>
              <a:spcAft>
                <a:spcPts val="0"/>
              </a:spcAft>
              <a:buClr>
                <a:schemeClr val="dk1"/>
              </a:buClr>
              <a:buSzPts val="1100"/>
              <a:buFont typeface="Arial"/>
              <a:buNone/>
            </a:pPr>
            <a:endParaRPr sz="2000" dirty="0">
              <a:solidFill>
                <a:srgbClr val="000000"/>
              </a:solidFill>
            </a:endParaRPr>
          </a:p>
          <a:p>
            <a:pPr marL="0" lvl="0" indent="0" algn="l" rtl="0">
              <a:spcBef>
                <a:spcPts val="0"/>
              </a:spcBef>
              <a:spcAft>
                <a:spcPts val="0"/>
              </a:spcAft>
              <a:buNone/>
            </a:pPr>
            <a:r>
              <a:rPr lang="ru-RU" sz="2000" b="1" dirty="0">
                <a:solidFill>
                  <a:srgbClr val="000000"/>
                </a:solidFill>
              </a:rPr>
              <a:t>Füüsiline: </a:t>
            </a:r>
            <a:r>
              <a:rPr lang="ru-RU" sz="2000" dirty="0">
                <a:solidFill>
                  <a:srgbClr val="000000"/>
                </a:solidFill>
              </a:rPr>
              <a:t>löömine, tagumine, tõukamine, tee peal ees seismine, takistamine, asjade peitmine</a:t>
            </a:r>
            <a:endParaRPr sz="2000" dirty="0">
              <a:solidFill>
                <a:srgbClr val="000000"/>
              </a:solidFill>
            </a:endParaRPr>
          </a:p>
          <a:p>
            <a:pPr marL="0" lvl="0" indent="0" algn="l" rtl="0">
              <a:spcBef>
                <a:spcPts val="0"/>
              </a:spcBef>
              <a:spcAft>
                <a:spcPts val="0"/>
              </a:spcAft>
              <a:buClr>
                <a:schemeClr val="dk1"/>
              </a:buClr>
              <a:buSzPts val="1100"/>
              <a:buFont typeface="Arial"/>
              <a:buNone/>
            </a:pPr>
            <a:endParaRPr sz="2000" dirty="0">
              <a:solidFill>
                <a:srgbClr val="000000"/>
              </a:solidFill>
            </a:endParaRPr>
          </a:p>
          <a:p>
            <a:pPr marL="0" lvl="0" indent="0" algn="l" rtl="0">
              <a:spcBef>
                <a:spcPts val="0"/>
              </a:spcBef>
              <a:spcAft>
                <a:spcPts val="0"/>
              </a:spcAft>
              <a:buNone/>
            </a:pPr>
            <a:r>
              <a:rPr lang="ru-RU" sz="2000" b="1" dirty="0">
                <a:solidFill>
                  <a:srgbClr val="000000"/>
                </a:solidFill>
              </a:rPr>
              <a:t>Varjatud ehk suhetega seotud kiusamine: </a:t>
            </a:r>
            <a:r>
              <a:rPr lang="ru-RU" sz="2000" dirty="0">
                <a:solidFill>
                  <a:srgbClr val="000000"/>
                </a:solidFill>
              </a:rPr>
              <a:t>seltskonnast ja ühisüritustest välja jätmine, grupist väljaarvamine, tõrjumine, grimassitamine, ignoreerimine, kuulujuttude levitamine</a:t>
            </a:r>
            <a:endParaRPr sz="2000" dirty="0">
              <a:solidFill>
                <a:srgbClr val="000000"/>
              </a:solidFill>
            </a:endParaRPr>
          </a:p>
          <a:p>
            <a:pPr marL="0" lvl="0" indent="0" algn="l" rtl="0">
              <a:spcBef>
                <a:spcPts val="0"/>
              </a:spcBef>
              <a:spcAft>
                <a:spcPts val="0"/>
              </a:spcAft>
              <a:buClr>
                <a:schemeClr val="dk1"/>
              </a:buClr>
              <a:buSzPts val="1100"/>
              <a:buFont typeface="Arial"/>
              <a:buNone/>
            </a:pPr>
            <a:endParaRPr sz="2000" dirty="0">
              <a:solidFill>
                <a:srgbClr val="000000"/>
              </a:solidFill>
            </a:endParaRPr>
          </a:p>
          <a:p>
            <a:pPr marL="0" lvl="0" indent="0" algn="l" rtl="0">
              <a:spcBef>
                <a:spcPts val="0"/>
              </a:spcBef>
              <a:spcAft>
                <a:spcPts val="0"/>
              </a:spcAft>
              <a:buNone/>
            </a:pPr>
            <a:r>
              <a:rPr lang="ru-RU" sz="2000" b="1" dirty="0">
                <a:solidFill>
                  <a:srgbClr val="000000"/>
                </a:solidFill>
              </a:rPr>
              <a:t>Küberkiusamine: </a:t>
            </a:r>
            <a:r>
              <a:rPr lang="ru-RU" sz="2000" dirty="0">
                <a:solidFill>
                  <a:srgbClr val="000000"/>
                </a:solidFill>
              </a:rPr>
              <a:t>ebameeldivad postitused veebis, loata fotode üleslaadimine, libakontod, ähvardused SMS-i teel</a:t>
            </a:r>
            <a:endParaRPr lang="et-EE" sz="2000" dirty="0">
              <a:solidFill>
                <a:srgbClr val="000000"/>
              </a:solidFill>
            </a:endParaRPr>
          </a:p>
          <a:p>
            <a:pPr marL="0" lvl="0" indent="0" algn="l" rtl="0">
              <a:spcBef>
                <a:spcPts val="0"/>
              </a:spcBef>
              <a:spcAft>
                <a:spcPts val="0"/>
              </a:spcAft>
              <a:buNone/>
            </a:pPr>
            <a:endParaRPr sz="2000" u="sng" dirty="0">
              <a:solidFill>
                <a:srgbClr val="000000"/>
              </a:solidFill>
            </a:endParaRPr>
          </a:p>
          <a:p>
            <a:pPr marL="0" lvl="0" indent="0" algn="l" rtl="0">
              <a:spcBef>
                <a:spcPts val="0"/>
              </a:spcBef>
              <a:spcAft>
                <a:spcPts val="0"/>
              </a:spcAft>
              <a:buClr>
                <a:schemeClr val="dk1"/>
              </a:buClr>
              <a:buSzPts val="1100"/>
              <a:buFont typeface="Arial"/>
              <a:buNone/>
            </a:pPr>
            <a:r>
              <a:rPr lang="ru-RU" sz="2000" b="1" dirty="0">
                <a:solidFill>
                  <a:srgbClr val="000000"/>
                </a:solidFill>
              </a:rPr>
              <a:t>Seksuaalse orientatsiooni</a:t>
            </a:r>
            <a:r>
              <a:rPr lang="ru-RU" sz="2000" dirty="0">
                <a:solidFill>
                  <a:srgbClr val="000000"/>
                </a:solidFill>
              </a:rPr>
              <a:t> teema</a:t>
            </a:r>
            <a:r>
              <a:rPr lang="ru-RU" sz="2000" b="1" dirty="0">
                <a:solidFill>
                  <a:srgbClr val="000000"/>
                </a:solidFill>
              </a:rPr>
              <a:t>, pagulaste ja migrantide </a:t>
            </a:r>
            <a:r>
              <a:rPr lang="ru-RU" sz="2000" dirty="0">
                <a:solidFill>
                  <a:srgbClr val="000000"/>
                </a:solidFill>
              </a:rPr>
              <a:t>teema</a:t>
            </a:r>
            <a:r>
              <a:rPr lang="ru-RU" sz="2000" b="1" dirty="0">
                <a:solidFill>
                  <a:srgbClr val="000000"/>
                </a:solidFill>
              </a:rPr>
              <a:t> ...</a:t>
            </a:r>
            <a:endParaRPr sz="2000" b="1" dirty="0">
              <a:solidFill>
                <a:srgbClr val="000000"/>
              </a:solidFill>
            </a:endParaRPr>
          </a:p>
          <a:p>
            <a:pPr marL="0" lvl="0" indent="0" algn="l" rtl="0">
              <a:spcBef>
                <a:spcPts val="1000"/>
              </a:spcBef>
              <a:spcAft>
                <a:spcPts val="0"/>
              </a:spcAft>
              <a:buNone/>
            </a:pPr>
            <a:endParaRPr dirty="0">
              <a:solidFill>
                <a:srgbClr val="000000"/>
              </a:solidFill>
            </a:endParaRPr>
          </a:p>
        </p:txBody>
      </p:sp>
      <p:pic>
        <p:nvPicPr>
          <p:cNvPr id="132" name="Google Shape;132;g9d39679a95_0_1"/>
          <p:cNvPicPr preferRelativeResize="0"/>
          <p:nvPr/>
        </p:nvPicPr>
        <p:blipFill rotWithShape="1">
          <a:blip r:embed="rId3">
            <a:alphaModFix/>
          </a:blip>
          <a:srcRect t="5226" b="15218"/>
          <a:stretch/>
        </p:blipFill>
        <p:spPr>
          <a:xfrm>
            <a:off x="0" y="0"/>
            <a:ext cx="12191999" cy="1185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8"/>
          <p:cNvSpPr txBox="1">
            <a:spLocks noGrp="1"/>
          </p:cNvSpPr>
          <p:nvPr>
            <p:ph type="title"/>
          </p:nvPr>
        </p:nvSpPr>
        <p:spPr>
          <a:xfrm>
            <a:off x="5963275" y="1916650"/>
            <a:ext cx="5084700" cy="1148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a:solidFill>
                  <a:srgbClr val="000000"/>
                </a:solidFill>
              </a:rPr>
              <a:t>Kiusamise tagajärjed</a:t>
            </a:r>
            <a:endParaRPr>
              <a:solidFill>
                <a:srgbClr val="000000"/>
              </a:solidFill>
            </a:endParaRPr>
          </a:p>
          <a:p>
            <a:pPr marL="0" marR="0" lvl="0" indent="0" algn="l" rtl="0">
              <a:lnSpc>
                <a:spcPct val="90000"/>
              </a:lnSpc>
              <a:spcBef>
                <a:spcPts val="0"/>
              </a:spcBef>
              <a:spcAft>
                <a:spcPts val="0"/>
              </a:spcAft>
              <a:buClr>
                <a:srgbClr val="002060"/>
              </a:buClr>
              <a:buSzPts val="3200"/>
              <a:buFont typeface="Arial"/>
              <a:buNone/>
            </a:pPr>
            <a:endParaRPr sz="1800">
              <a:solidFill>
                <a:schemeClr val="dk1"/>
              </a:solidFill>
            </a:endParaRPr>
          </a:p>
          <a:p>
            <a:pPr marL="0" marR="0" lvl="0" indent="0" algn="l" rtl="0">
              <a:lnSpc>
                <a:spcPct val="90000"/>
              </a:lnSpc>
              <a:spcBef>
                <a:spcPts val="0"/>
              </a:spcBef>
              <a:spcAft>
                <a:spcPts val="0"/>
              </a:spcAft>
              <a:buClr>
                <a:srgbClr val="002060"/>
              </a:buClr>
              <a:buSzPts val="3200"/>
              <a:buFont typeface="Arial"/>
              <a:buNone/>
            </a:pPr>
            <a:r>
              <a:rPr lang="ru-RU" sz="1800">
                <a:solidFill>
                  <a:schemeClr val="dk1"/>
                </a:solidFill>
              </a:rPr>
              <a:t>Kiusamine mõjutab kõikide osapoolte arengut ja heaolu</a:t>
            </a:r>
            <a:endParaRPr sz="1800">
              <a:solidFill>
                <a:schemeClr val="dk1"/>
              </a:solidFill>
            </a:endParaRPr>
          </a:p>
        </p:txBody>
      </p:sp>
      <p:sp>
        <p:nvSpPr>
          <p:cNvPr id="138" name="Google Shape;138;p28"/>
          <p:cNvSpPr txBox="1">
            <a:spLocks noGrp="1"/>
          </p:cNvSpPr>
          <p:nvPr>
            <p:ph type="body" idx="1"/>
          </p:nvPr>
        </p:nvSpPr>
        <p:spPr>
          <a:xfrm>
            <a:off x="5800000" y="3312543"/>
            <a:ext cx="5084700" cy="232822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Clr>
                <a:schemeClr val="dk1"/>
              </a:buClr>
              <a:buSzPts val="2800"/>
              <a:buChar char="•"/>
            </a:pPr>
            <a:r>
              <a:rPr lang="ru-RU" sz="1800" dirty="0">
                <a:solidFill>
                  <a:schemeClr val="dk1"/>
                </a:solidFill>
              </a:rPr>
              <a:t>Ohver - üksildus, halvad mälestused kogu eluks, madal enesehinnang, masendus.</a:t>
            </a:r>
            <a:endParaRPr sz="1800" dirty="0">
              <a:solidFill>
                <a:schemeClr val="dk1"/>
              </a:solidFill>
            </a:endParaRPr>
          </a:p>
          <a:p>
            <a:pPr marL="457200" lvl="0" indent="-406400" algn="l" rtl="0">
              <a:lnSpc>
                <a:spcPct val="100000"/>
              </a:lnSpc>
              <a:spcBef>
                <a:spcPts val="0"/>
              </a:spcBef>
              <a:spcAft>
                <a:spcPts val="0"/>
              </a:spcAft>
              <a:buClr>
                <a:schemeClr val="dk1"/>
              </a:buClr>
              <a:buSzPts val="2800"/>
              <a:buChar char="•"/>
            </a:pPr>
            <a:r>
              <a:rPr lang="ru-RU" sz="1800" dirty="0">
                <a:solidFill>
                  <a:schemeClr val="dk1"/>
                </a:solidFill>
              </a:rPr>
              <a:t>Kiusaja - riskikäitumine, agressiivsus, kriminaalsus.</a:t>
            </a:r>
            <a:endParaRPr sz="1800" dirty="0">
              <a:solidFill>
                <a:schemeClr val="dk1"/>
              </a:solidFill>
            </a:endParaRPr>
          </a:p>
          <a:p>
            <a:pPr marL="457200" lvl="0" indent="-406400" algn="l" rtl="0">
              <a:lnSpc>
                <a:spcPct val="100000"/>
              </a:lnSpc>
              <a:spcBef>
                <a:spcPts val="0"/>
              </a:spcBef>
              <a:spcAft>
                <a:spcPts val="0"/>
              </a:spcAft>
              <a:buClr>
                <a:schemeClr val="dk1"/>
              </a:buClr>
              <a:buSzPts val="2800"/>
              <a:buChar char="•"/>
            </a:pPr>
            <a:r>
              <a:rPr lang="ru-RU" sz="1800" dirty="0">
                <a:solidFill>
                  <a:schemeClr val="dk1"/>
                </a:solidFill>
              </a:rPr>
              <a:t>Ülejäänud grupp - moraalne allakäik, passiivsus, hirm, heaolu kadumine ja õppeedukuse langus.</a:t>
            </a:r>
            <a:endParaRPr sz="2400" dirty="0">
              <a:solidFill>
                <a:srgbClr val="002060"/>
              </a:solidFill>
            </a:endParaRPr>
          </a:p>
        </p:txBody>
      </p:sp>
      <p:pic>
        <p:nvPicPr>
          <p:cNvPr id="139" name="Google Shape;139;p28"/>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140" name="Google Shape;140;p28"/>
          <p:cNvPicPr preferRelativeResize="0"/>
          <p:nvPr/>
        </p:nvPicPr>
        <p:blipFill rotWithShape="1">
          <a:blip r:embed="rId4">
            <a:alphaModFix/>
          </a:blip>
          <a:srcRect l="14100" t="26908" r="24190" b="1997"/>
          <a:stretch/>
        </p:blipFill>
        <p:spPr>
          <a:xfrm>
            <a:off x="607400" y="2537175"/>
            <a:ext cx="5084702" cy="317324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9"/>
          <p:cNvPicPr preferRelativeResize="0"/>
          <p:nvPr/>
        </p:nvPicPr>
        <p:blipFill rotWithShape="1">
          <a:blip r:embed="rId3">
            <a:alphaModFix/>
          </a:blip>
          <a:srcRect l="35721" t="10102" r="40987" b="25788"/>
          <a:stretch/>
        </p:blipFill>
        <p:spPr>
          <a:xfrm>
            <a:off x="198582" y="3684349"/>
            <a:ext cx="1493325" cy="2438050"/>
          </a:xfrm>
          <a:prstGeom prst="rect">
            <a:avLst/>
          </a:prstGeom>
          <a:noFill/>
          <a:ln>
            <a:noFill/>
          </a:ln>
        </p:spPr>
      </p:pic>
      <p:sp>
        <p:nvSpPr>
          <p:cNvPr id="146" name="Google Shape;146;p29"/>
          <p:cNvSpPr txBox="1">
            <a:spLocks noGrp="1"/>
          </p:cNvSpPr>
          <p:nvPr>
            <p:ph type="body" idx="1"/>
          </p:nvPr>
        </p:nvSpPr>
        <p:spPr>
          <a:xfrm>
            <a:off x="1534100" y="2696100"/>
            <a:ext cx="9956700" cy="34263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2800"/>
              <a:buNone/>
            </a:pPr>
            <a:r>
              <a:rPr lang="ru-RU" sz="2000" dirty="0">
                <a:solidFill>
                  <a:schemeClr val="dk1"/>
                </a:solidFill>
              </a:rPr>
              <a:t>Kiusamine saab toimuda </a:t>
            </a:r>
            <a:r>
              <a:rPr lang="ru-RU" sz="2000" b="1" dirty="0">
                <a:solidFill>
                  <a:schemeClr val="dk1"/>
                </a:solidFill>
              </a:rPr>
              <a:t>siis, kui pealtvaatajad</a:t>
            </a:r>
            <a:r>
              <a:rPr lang="ru-RU" sz="2000" dirty="0">
                <a:solidFill>
                  <a:schemeClr val="dk1"/>
                </a:solidFill>
              </a:rPr>
              <a:t> selle otseselt või kaudselt heaks kiidavad ja sellele ei reageeri.</a:t>
            </a:r>
            <a:endParaRPr sz="2000" dirty="0">
              <a:solidFill>
                <a:schemeClr val="dk1"/>
              </a:solidFill>
            </a:endParaRPr>
          </a:p>
          <a:p>
            <a:pPr marL="0" lvl="0" indent="0" algn="l" rtl="0">
              <a:lnSpc>
                <a:spcPct val="70000"/>
              </a:lnSpc>
              <a:spcBef>
                <a:spcPts val="1000"/>
              </a:spcBef>
              <a:spcAft>
                <a:spcPts val="0"/>
              </a:spcAft>
              <a:buClr>
                <a:schemeClr val="dk1"/>
              </a:buClr>
              <a:buSzPts val="2800"/>
              <a:buNone/>
            </a:pPr>
            <a:endParaRPr sz="2000" dirty="0"/>
          </a:p>
          <a:p>
            <a:pPr marL="50800" lvl="0" indent="0" algn="l" rtl="0">
              <a:lnSpc>
                <a:spcPct val="70000"/>
              </a:lnSpc>
              <a:spcBef>
                <a:spcPts val="1000"/>
              </a:spcBef>
              <a:spcAft>
                <a:spcPts val="0"/>
              </a:spcAft>
              <a:buSzPts val="2800"/>
              <a:buNone/>
            </a:pPr>
            <a:r>
              <a:rPr lang="ru-RU" sz="2000" dirty="0"/>
              <a:t>K</a:t>
            </a:r>
            <a:r>
              <a:rPr lang="ru-RU" sz="2000" dirty="0">
                <a:solidFill>
                  <a:schemeClr val="dk1"/>
                </a:solidFill>
              </a:rPr>
              <a:t>ui keegi sekkub kiusamisolukorda ja astub ohvri kaitseks välja, lõpeb kiusamine enamikel juhtudel kümne sekundi jooksul. </a:t>
            </a:r>
            <a:endParaRPr sz="2000" dirty="0">
              <a:solidFill>
                <a:schemeClr val="dk1"/>
              </a:solidFill>
            </a:endParaRPr>
          </a:p>
          <a:p>
            <a:pPr marL="50800" lvl="0" indent="0" algn="l" rtl="0">
              <a:lnSpc>
                <a:spcPct val="70000"/>
              </a:lnSpc>
              <a:spcBef>
                <a:spcPts val="1000"/>
              </a:spcBef>
              <a:spcAft>
                <a:spcPts val="0"/>
              </a:spcAft>
              <a:buSzPts val="2800"/>
              <a:buNone/>
            </a:pPr>
            <a:r>
              <a:rPr lang="ru-RU" sz="2000" dirty="0">
                <a:solidFill>
                  <a:schemeClr val="dk1"/>
                </a:solidFill>
              </a:rPr>
              <a:t>Allikas:  </a:t>
            </a:r>
            <a:r>
              <a:rPr lang="ru-RU" sz="2000" u="sng" dirty="0">
                <a:solidFill>
                  <a:schemeClr val="dk1"/>
                </a:solidFill>
                <a:hlinkClick r:id="rId4">
                  <a:extLst>
                    <a:ext uri="{A12FA001-AC4F-418D-AE19-62706E023703}">
                      <ahyp:hlinkClr xmlns:ahyp="http://schemas.microsoft.com/office/drawing/2018/hyperlinkcolor" val="tx"/>
                    </a:ext>
                  </a:extLst>
                </a:hlinkClick>
              </a:rPr>
              <a:t>www.bullying.org</a:t>
            </a:r>
            <a:endParaRPr sz="2000" dirty="0">
              <a:solidFill>
                <a:schemeClr val="dk1"/>
              </a:solidFill>
            </a:endParaRPr>
          </a:p>
          <a:p>
            <a:pPr marL="50800" lvl="0" indent="0" algn="l" rtl="0">
              <a:lnSpc>
                <a:spcPct val="70000"/>
              </a:lnSpc>
              <a:spcBef>
                <a:spcPts val="1000"/>
              </a:spcBef>
              <a:spcAft>
                <a:spcPts val="0"/>
              </a:spcAft>
              <a:buSzPts val="2800"/>
              <a:buNone/>
            </a:pPr>
            <a:endParaRPr sz="2000" i="1" dirty="0">
              <a:solidFill>
                <a:schemeClr val="dk1"/>
              </a:solidFill>
            </a:endParaRPr>
          </a:p>
          <a:p>
            <a:pPr marL="0" lvl="0" indent="0" algn="l" rtl="0">
              <a:lnSpc>
                <a:spcPct val="70000"/>
              </a:lnSpc>
              <a:spcBef>
                <a:spcPts val="1000"/>
              </a:spcBef>
              <a:spcAft>
                <a:spcPts val="0"/>
              </a:spcAft>
              <a:buSzPts val="2800"/>
              <a:buNone/>
            </a:pPr>
            <a:r>
              <a:rPr lang="ru-RU" sz="1600" b="1" dirty="0"/>
              <a:t>SOOVITUS, MIDA ANDA ÕPILASTELE: </a:t>
            </a:r>
            <a:endParaRPr sz="1600" b="1" dirty="0"/>
          </a:p>
          <a:p>
            <a:pPr marL="0" lvl="0" indent="0" algn="l" rtl="0">
              <a:lnSpc>
                <a:spcPct val="70000"/>
              </a:lnSpc>
              <a:spcBef>
                <a:spcPts val="1000"/>
              </a:spcBef>
              <a:spcAft>
                <a:spcPts val="0"/>
              </a:spcAft>
              <a:buSzPts val="2800"/>
              <a:buNone/>
            </a:pPr>
            <a:r>
              <a:rPr lang="ru-RU" sz="1600" b="1" dirty="0"/>
              <a:t>Kui sekkumine on ohtlik või ei julge</a:t>
            </a:r>
            <a:r>
              <a:rPr lang="ru-RU" sz="1600" b="1" dirty="0">
                <a:solidFill>
                  <a:schemeClr val="dk1"/>
                </a:solidFill>
              </a:rPr>
              <a:t> seda teha, siis </a:t>
            </a:r>
            <a:r>
              <a:rPr lang="ru-RU" sz="1600" b="1" dirty="0"/>
              <a:t>räägi </a:t>
            </a:r>
            <a:endParaRPr sz="1600" b="1" dirty="0"/>
          </a:p>
          <a:p>
            <a:pPr marL="0" lvl="0" indent="0" algn="l" rtl="0">
              <a:lnSpc>
                <a:spcPct val="70000"/>
              </a:lnSpc>
              <a:spcBef>
                <a:spcPts val="1000"/>
              </a:spcBef>
              <a:spcAft>
                <a:spcPts val="0"/>
              </a:spcAft>
              <a:buSzPts val="2800"/>
              <a:buNone/>
            </a:pPr>
            <a:r>
              <a:rPr lang="ru-RU" sz="1600" b="1" dirty="0"/>
              <a:t>täiskasvanule, kuni olukord paraneb</a:t>
            </a:r>
            <a:r>
              <a:rPr lang="ru-RU" sz="1600" b="1" dirty="0">
                <a:solidFill>
                  <a:schemeClr val="dk1"/>
                </a:solidFill>
              </a:rPr>
              <a:t>. </a:t>
            </a:r>
            <a:endParaRPr sz="1600" b="1" dirty="0">
              <a:solidFill>
                <a:schemeClr val="dk1"/>
              </a:solidFill>
            </a:endParaRPr>
          </a:p>
          <a:p>
            <a:pPr marL="0" lvl="0" indent="0" algn="l" rtl="0">
              <a:lnSpc>
                <a:spcPct val="70000"/>
              </a:lnSpc>
              <a:spcBef>
                <a:spcPts val="1000"/>
              </a:spcBef>
              <a:spcAft>
                <a:spcPts val="0"/>
              </a:spcAft>
              <a:buSzPts val="2800"/>
              <a:buNone/>
            </a:pPr>
            <a:endParaRPr sz="1600" b="1" dirty="0"/>
          </a:p>
          <a:p>
            <a:pPr marL="0" lvl="0" indent="0" algn="l" rtl="0">
              <a:lnSpc>
                <a:spcPct val="70000"/>
              </a:lnSpc>
              <a:spcBef>
                <a:spcPts val="1000"/>
              </a:spcBef>
              <a:spcAft>
                <a:spcPts val="0"/>
              </a:spcAft>
              <a:buSzPts val="2800"/>
              <a:buNone/>
            </a:pPr>
            <a:endParaRPr sz="1600" b="1" dirty="0">
              <a:solidFill>
                <a:schemeClr val="dk1"/>
              </a:solidFill>
            </a:endParaRPr>
          </a:p>
          <a:p>
            <a:pPr marL="0" lvl="0" indent="0" algn="ctr" rtl="0">
              <a:lnSpc>
                <a:spcPct val="70000"/>
              </a:lnSpc>
              <a:spcBef>
                <a:spcPts val="1000"/>
              </a:spcBef>
              <a:spcAft>
                <a:spcPts val="0"/>
              </a:spcAft>
              <a:buSzPts val="2800"/>
              <a:buNone/>
            </a:pPr>
            <a:endParaRPr sz="2000" b="1" dirty="0"/>
          </a:p>
          <a:p>
            <a:pPr marL="50800" lvl="0" indent="0" algn="l" rtl="0">
              <a:lnSpc>
                <a:spcPct val="70000"/>
              </a:lnSpc>
              <a:spcBef>
                <a:spcPts val="1000"/>
              </a:spcBef>
              <a:spcAft>
                <a:spcPts val="0"/>
              </a:spcAft>
              <a:buSzPts val="2800"/>
              <a:buNone/>
            </a:pPr>
            <a:endParaRPr sz="2220" dirty="0">
              <a:solidFill>
                <a:srgbClr val="002060"/>
              </a:solidFill>
            </a:endParaRPr>
          </a:p>
          <a:p>
            <a:pPr marL="457200" lvl="0" indent="-228600" algn="l" rtl="0">
              <a:lnSpc>
                <a:spcPct val="70000"/>
              </a:lnSpc>
              <a:spcBef>
                <a:spcPts val="1000"/>
              </a:spcBef>
              <a:spcAft>
                <a:spcPts val="0"/>
              </a:spcAft>
              <a:buClr>
                <a:schemeClr val="dk1"/>
              </a:buClr>
              <a:buSzPts val="2800"/>
              <a:buNone/>
            </a:pPr>
            <a:endParaRPr sz="2220" dirty="0">
              <a:solidFill>
                <a:srgbClr val="002060"/>
              </a:solidFill>
            </a:endParaRPr>
          </a:p>
        </p:txBody>
      </p:sp>
      <p:pic>
        <p:nvPicPr>
          <p:cNvPr id="147" name="Google Shape;147;p29"/>
          <p:cNvPicPr preferRelativeResize="0"/>
          <p:nvPr/>
        </p:nvPicPr>
        <p:blipFill rotWithShape="1">
          <a:blip r:embed="rId5">
            <a:alphaModFix/>
          </a:blip>
          <a:srcRect l="12359" t="12980" r="23132"/>
          <a:stretch/>
        </p:blipFill>
        <p:spPr>
          <a:xfrm>
            <a:off x="7619382" y="4267394"/>
            <a:ext cx="2889749" cy="2111551"/>
          </a:xfrm>
          <a:prstGeom prst="rect">
            <a:avLst/>
          </a:prstGeom>
          <a:noFill/>
          <a:ln>
            <a:noFill/>
          </a:ln>
        </p:spPr>
      </p:pic>
      <p:sp>
        <p:nvSpPr>
          <p:cNvPr id="148" name="Google Shape;148;p29"/>
          <p:cNvSpPr txBox="1"/>
          <p:nvPr/>
        </p:nvSpPr>
        <p:spPr>
          <a:xfrm>
            <a:off x="1455125" y="1780607"/>
            <a:ext cx="9656400" cy="746400"/>
          </a:xfrm>
          <a:prstGeom prst="rect">
            <a:avLst/>
          </a:prstGeom>
          <a:noFill/>
          <a:ln>
            <a:noFill/>
          </a:ln>
        </p:spPr>
        <p:txBody>
          <a:bodyPr spcFirstLastPara="1" wrap="square" lIns="91425" tIns="91425" rIns="91425" bIns="91425" anchor="t" anchorCtr="0">
            <a:noAutofit/>
          </a:bodyPr>
          <a:lstStyle/>
          <a:p>
            <a:pPr marL="0" marR="0" lvl="0" indent="0" algn="just" rtl="0">
              <a:lnSpc>
                <a:spcPct val="80000"/>
              </a:lnSpc>
              <a:spcBef>
                <a:spcPts val="1000"/>
              </a:spcBef>
              <a:spcAft>
                <a:spcPts val="0"/>
              </a:spcAft>
              <a:buClr>
                <a:srgbClr val="000000"/>
              </a:buClr>
              <a:buSzPts val="2300"/>
              <a:buFont typeface="Arial"/>
              <a:buNone/>
            </a:pPr>
            <a:r>
              <a:rPr lang="ru-RU" sz="2400" b="1" i="0" u="none" strike="noStrike" cap="none">
                <a:solidFill>
                  <a:schemeClr val="dk1"/>
                </a:solidFill>
                <a:latin typeface="Arial"/>
                <a:ea typeface="Arial"/>
                <a:cs typeface="Arial"/>
                <a:sym typeface="Arial"/>
              </a:rPr>
              <a:t>“Kiusamisest vabaks!” pöörab erilist tähelepanu kiusamise ennetamisel passiivsete pealtvaatajate rollile</a:t>
            </a:r>
            <a:endParaRPr sz="2400" b="1" i="0" u="none" strike="noStrike" cap="none">
              <a:solidFill>
                <a:srgbClr val="000000"/>
              </a:solidFill>
              <a:latin typeface="Arial"/>
              <a:ea typeface="Arial"/>
              <a:cs typeface="Arial"/>
              <a:sym typeface="Arial"/>
            </a:endParaRPr>
          </a:p>
        </p:txBody>
      </p:sp>
      <p:pic>
        <p:nvPicPr>
          <p:cNvPr id="149" name="Google Shape;149;p29"/>
          <p:cNvPicPr preferRelativeResize="0"/>
          <p:nvPr/>
        </p:nvPicPr>
        <p:blipFill rotWithShape="1">
          <a:blip r:embed="rId6">
            <a:alphaModFix/>
          </a:blip>
          <a:srcRect t="5226" b="15218"/>
          <a:stretch/>
        </p:blipFill>
        <p:spPr>
          <a:xfrm>
            <a:off x="0" y="0"/>
            <a:ext cx="12191999" cy="1185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54"/>
        <p:cNvGrpSpPr/>
        <p:nvPr/>
      </p:nvGrpSpPr>
      <p:grpSpPr>
        <a:xfrm>
          <a:off x="0" y="0"/>
          <a:ext cx="0" cy="0"/>
          <a:chOff x="0" y="0"/>
          <a:chExt cx="0" cy="0"/>
        </a:xfrm>
      </p:grpSpPr>
      <p:sp>
        <p:nvSpPr>
          <p:cNvPr id="155" name="Google Shape;155;g928d8f59ee_0_25"/>
          <p:cNvSpPr txBox="1">
            <a:spLocks noGrp="1"/>
          </p:cNvSpPr>
          <p:nvPr>
            <p:ph type="title"/>
          </p:nvPr>
        </p:nvSpPr>
        <p:spPr>
          <a:xfrm>
            <a:off x="1757015" y="2712905"/>
            <a:ext cx="8465700" cy="16608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1200"/>
              </a:spcBef>
              <a:spcAft>
                <a:spcPts val="0"/>
              </a:spcAft>
              <a:buClr>
                <a:schemeClr val="dk1"/>
              </a:buClr>
              <a:buSzPts val="1100"/>
              <a:buFont typeface="Arial"/>
              <a:buNone/>
            </a:pPr>
            <a:r>
              <a:rPr lang="ru-RU">
                <a:solidFill>
                  <a:srgbClr val="000000"/>
                </a:solidFill>
              </a:rPr>
              <a:t>ÜLEVAADE PROGRAMMIST </a:t>
            </a:r>
            <a:endParaRPr>
              <a:solidFill>
                <a:srgbClr val="000000"/>
              </a:solidFill>
            </a:endParaRPr>
          </a:p>
          <a:p>
            <a:pPr marL="0" marR="0" lvl="0" indent="0" algn="ctr" rtl="0">
              <a:lnSpc>
                <a:spcPct val="115000"/>
              </a:lnSpc>
              <a:spcBef>
                <a:spcPts val="1200"/>
              </a:spcBef>
              <a:spcAft>
                <a:spcPts val="0"/>
              </a:spcAft>
              <a:buClr>
                <a:schemeClr val="dk1"/>
              </a:buClr>
              <a:buSzPts val="1100"/>
              <a:buFont typeface="Arial"/>
              <a:buNone/>
            </a:pPr>
            <a:r>
              <a:rPr lang="ru-RU">
                <a:solidFill>
                  <a:srgbClr val="000000"/>
                </a:solidFill>
              </a:rPr>
              <a:t>“KIUSAMISEST VABAKS!” </a:t>
            </a:r>
            <a:endParaRPr>
              <a:solidFill>
                <a:srgbClr val="000000"/>
              </a:solidFill>
            </a:endParaRPr>
          </a:p>
        </p:txBody>
      </p:sp>
      <p:pic>
        <p:nvPicPr>
          <p:cNvPr id="156" name="Google Shape;156;g928d8f59ee_0_25"/>
          <p:cNvPicPr preferRelativeResize="0"/>
          <p:nvPr/>
        </p:nvPicPr>
        <p:blipFill rotWithShape="1">
          <a:blip r:embed="rId3">
            <a:alphaModFix/>
          </a:blip>
          <a:srcRect t="5226" b="15218"/>
          <a:stretch/>
        </p:blipFill>
        <p:spPr>
          <a:xfrm>
            <a:off x="0" y="0"/>
            <a:ext cx="12191999" cy="1185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976de88d53_0_28"/>
          <p:cNvSpPr txBox="1">
            <a:spLocks noGrp="1"/>
          </p:cNvSpPr>
          <p:nvPr>
            <p:ph type="title"/>
          </p:nvPr>
        </p:nvSpPr>
        <p:spPr>
          <a:xfrm>
            <a:off x="770900" y="1731500"/>
            <a:ext cx="10806000" cy="1114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200"/>
              </a:spcBef>
              <a:spcAft>
                <a:spcPts val="0"/>
              </a:spcAft>
              <a:buClr>
                <a:schemeClr val="dk1"/>
              </a:buClr>
              <a:buSzPts val="1100"/>
              <a:buFont typeface="Arial"/>
              <a:buNone/>
            </a:pPr>
            <a:r>
              <a:rPr lang="ru-RU" sz="2400">
                <a:solidFill>
                  <a:srgbClr val="000000"/>
                </a:solidFill>
              </a:rPr>
              <a:t>Millised on Teie senised teadmised programmist “Kiusamisest vabaks!”? </a:t>
            </a:r>
            <a:endParaRPr sz="2400">
              <a:solidFill>
                <a:srgbClr val="000000"/>
              </a:solidFill>
            </a:endParaRPr>
          </a:p>
        </p:txBody>
      </p:sp>
      <p:pic>
        <p:nvPicPr>
          <p:cNvPr id="163" name="Google Shape;163;g976de88d53_0_28"/>
          <p:cNvPicPr preferRelativeResize="0"/>
          <p:nvPr/>
        </p:nvPicPr>
        <p:blipFill rotWithShape="1">
          <a:blip r:embed="rId3">
            <a:alphaModFix/>
          </a:blip>
          <a:srcRect/>
          <a:stretch/>
        </p:blipFill>
        <p:spPr>
          <a:xfrm>
            <a:off x="4083047" y="3042225"/>
            <a:ext cx="3460180" cy="3312426"/>
          </a:xfrm>
          <a:prstGeom prst="rect">
            <a:avLst/>
          </a:prstGeom>
          <a:noFill/>
          <a:ln>
            <a:noFill/>
          </a:ln>
        </p:spPr>
      </p:pic>
      <p:pic>
        <p:nvPicPr>
          <p:cNvPr id="164" name="Google Shape;164;g976de88d53_0_28"/>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a:t>16</a:t>
            </a:fld>
            <a:endParaRPr/>
          </a:p>
        </p:txBody>
      </p:sp>
      <p:sp>
        <p:nvSpPr>
          <p:cNvPr id="170" name="Google Shape;170;p16"/>
          <p:cNvSpPr txBox="1">
            <a:spLocks noGrp="1"/>
          </p:cNvSpPr>
          <p:nvPr>
            <p:ph type="title"/>
          </p:nvPr>
        </p:nvSpPr>
        <p:spPr>
          <a:xfrm>
            <a:off x="446321" y="1745386"/>
            <a:ext cx="11186100" cy="831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a:solidFill>
                  <a:schemeClr val="dk1"/>
                </a:solidFill>
              </a:rPr>
              <a:t>Aastal 2017 loodi Haridus- ja Teadusministeeriumi eestvedamisel Kiusamisvaba</a:t>
            </a:r>
            <a:r>
              <a:rPr lang="ru-RU" sz="2400" b="0">
                <a:solidFill>
                  <a:schemeClr val="dk1"/>
                </a:solidFill>
              </a:rPr>
              <a:t> </a:t>
            </a:r>
            <a:r>
              <a:rPr lang="ru-RU" sz="2400">
                <a:solidFill>
                  <a:schemeClr val="dk1"/>
                </a:solidFill>
              </a:rPr>
              <a:t>Haridustee</a:t>
            </a:r>
            <a:r>
              <a:rPr lang="ru-RU" sz="2400" b="0">
                <a:solidFill>
                  <a:schemeClr val="dk1"/>
                </a:solidFill>
              </a:rPr>
              <a:t> </a:t>
            </a:r>
            <a:r>
              <a:rPr lang="ru-RU" sz="2400">
                <a:solidFill>
                  <a:schemeClr val="dk1"/>
                </a:solidFill>
              </a:rPr>
              <a:t>koalitsioon, kuhu kuuluvad:</a:t>
            </a:r>
            <a:endParaRPr/>
          </a:p>
        </p:txBody>
      </p:sp>
      <p:sp>
        <p:nvSpPr>
          <p:cNvPr id="171" name="Google Shape;171;p16"/>
          <p:cNvSpPr/>
          <p:nvPr/>
        </p:nvSpPr>
        <p:spPr>
          <a:xfrm>
            <a:off x="1588350" y="2723575"/>
            <a:ext cx="3962400" cy="1647300"/>
          </a:xfrm>
          <a:prstGeom prst="rect">
            <a:avLst/>
          </a:prstGeom>
          <a:solidFill>
            <a:srgbClr val="CF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Lastekaitse Liit</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Haridusprogramm</a:t>
            </a:r>
            <a:endParaRPr sz="1400" b="0"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“Kiusamisest vabaks!”</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kiusamisestvabaks.ee</a:t>
            </a:r>
            <a:endParaRPr sz="1400" b="0" i="0" u="none" strike="noStrike" cap="none">
              <a:solidFill>
                <a:srgbClr val="000000"/>
              </a:solidFill>
              <a:latin typeface="Arial"/>
              <a:ea typeface="Arial"/>
              <a:cs typeface="Arial"/>
              <a:sym typeface="Arial"/>
            </a:endParaRPr>
          </a:p>
        </p:txBody>
      </p:sp>
      <p:sp>
        <p:nvSpPr>
          <p:cNvPr id="172" name="Google Shape;172;p16"/>
          <p:cNvSpPr/>
          <p:nvPr/>
        </p:nvSpPr>
        <p:spPr>
          <a:xfrm>
            <a:off x="5623025" y="2731785"/>
            <a:ext cx="2505000" cy="1647300"/>
          </a:xfrm>
          <a:prstGeom prst="rect">
            <a:avLst/>
          </a:prstGeom>
          <a:solidFill>
            <a:srgbClr val="CF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Tervise Arengu Instituut</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Käitumisoskuste mäng </a:t>
            </a:r>
            <a:r>
              <a:rPr lang="ru-RU" sz="1400" b="1" i="0" u="none" strike="noStrike" cap="none">
                <a:solidFill>
                  <a:srgbClr val="002060"/>
                </a:solidFill>
                <a:latin typeface="Arial"/>
                <a:ea typeface="Arial"/>
                <a:cs typeface="Arial"/>
                <a:sym typeface="Arial"/>
              </a:rPr>
              <a:t>VEPA</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vepa.ee</a:t>
            </a:r>
            <a:endParaRPr sz="1400" b="0" i="0" u="none" strike="noStrike" cap="none">
              <a:solidFill>
                <a:srgbClr val="000000"/>
              </a:solidFill>
              <a:latin typeface="Arial"/>
              <a:ea typeface="Arial"/>
              <a:cs typeface="Arial"/>
              <a:sym typeface="Arial"/>
            </a:endParaRPr>
          </a:p>
        </p:txBody>
      </p:sp>
      <p:sp>
        <p:nvSpPr>
          <p:cNvPr id="173" name="Google Shape;173;p16"/>
          <p:cNvSpPr/>
          <p:nvPr/>
        </p:nvSpPr>
        <p:spPr>
          <a:xfrm>
            <a:off x="8200250" y="2740125"/>
            <a:ext cx="2505000" cy="1630800"/>
          </a:xfrm>
          <a:prstGeom prst="rect">
            <a:avLst/>
          </a:prstGeom>
          <a:solidFill>
            <a:srgbClr val="CF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SA Kiusamisvaba Kool</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Programm</a:t>
            </a:r>
            <a:endParaRPr sz="1400" b="0"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Kiusamisvaba Kool (KiVa)</a:t>
            </a:r>
            <a:br>
              <a:rPr lang="ru-RU" sz="1400" b="1" i="0" u="none" strike="noStrike" cap="none">
                <a:solidFill>
                  <a:srgbClr val="002060"/>
                </a:solidFill>
                <a:latin typeface="Arial"/>
                <a:ea typeface="Arial"/>
                <a:cs typeface="Arial"/>
                <a:sym typeface="Arial"/>
              </a:rPr>
            </a:br>
            <a:r>
              <a:rPr lang="ru-RU" sz="1400" b="0" i="0" u="none" strike="noStrike" cap="none">
                <a:solidFill>
                  <a:srgbClr val="002060"/>
                </a:solidFill>
                <a:latin typeface="Arial"/>
                <a:ea typeface="Arial"/>
                <a:cs typeface="Arial"/>
                <a:sym typeface="Arial"/>
              </a:rPr>
              <a:t>kiusamisvaba.ee</a:t>
            </a:r>
            <a:endParaRPr sz="1400" b="0" i="0" u="none" strike="noStrike" cap="none">
              <a:solidFill>
                <a:srgbClr val="000000"/>
              </a:solidFill>
              <a:latin typeface="Arial"/>
              <a:ea typeface="Arial"/>
              <a:cs typeface="Arial"/>
              <a:sym typeface="Arial"/>
            </a:endParaRPr>
          </a:p>
        </p:txBody>
      </p:sp>
      <p:sp>
        <p:nvSpPr>
          <p:cNvPr id="174" name="Google Shape;174;p16"/>
          <p:cNvSpPr/>
          <p:nvPr/>
        </p:nvSpPr>
        <p:spPr>
          <a:xfrm>
            <a:off x="747367" y="4417487"/>
            <a:ext cx="2530207" cy="1617520"/>
          </a:xfrm>
          <a:prstGeom prst="rect">
            <a:avLst/>
          </a:prstGeom>
          <a:solidFill>
            <a:srgbClr val="CF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Tartu Ülikooli eetikakeskus Väärtuskasvatusprogramm  </a:t>
            </a:r>
            <a:r>
              <a:rPr lang="ru-RU" sz="1400" b="0" i="0" u="none" strike="noStrike" cap="none">
                <a:solidFill>
                  <a:srgbClr val="002060"/>
                </a:solidFill>
                <a:latin typeface="Arial"/>
                <a:ea typeface="Arial"/>
                <a:cs typeface="Arial"/>
                <a:sym typeface="Arial"/>
              </a:rPr>
              <a:t>eetikakeskus.ut.ee</a:t>
            </a:r>
            <a:endParaRPr sz="1400" b="0" i="0" u="none" strike="noStrike" cap="none">
              <a:solidFill>
                <a:srgbClr val="002060"/>
              </a:solidFill>
              <a:latin typeface="Arial"/>
              <a:ea typeface="Arial"/>
              <a:cs typeface="Arial"/>
              <a:sym typeface="Arial"/>
            </a:endParaRPr>
          </a:p>
        </p:txBody>
      </p:sp>
      <p:sp>
        <p:nvSpPr>
          <p:cNvPr id="175" name="Google Shape;175;p16"/>
          <p:cNvSpPr/>
          <p:nvPr/>
        </p:nvSpPr>
        <p:spPr>
          <a:xfrm>
            <a:off x="3341121" y="4430703"/>
            <a:ext cx="2723432" cy="1617520"/>
          </a:xfrm>
          <a:prstGeom prst="rect">
            <a:avLst/>
          </a:prstGeom>
          <a:solidFill>
            <a:srgbClr val="CF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Eesti Õpilasesinduste Liit</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Projekt </a:t>
            </a:r>
            <a:endParaRPr sz="1400" b="0"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Salliv kool</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sallivkool.ee</a:t>
            </a:r>
            <a:endParaRPr sz="1400" b="0" i="0" u="none" strike="noStrike" cap="none">
              <a:solidFill>
                <a:srgbClr val="000000"/>
              </a:solidFill>
              <a:latin typeface="Arial"/>
              <a:ea typeface="Arial"/>
              <a:cs typeface="Arial"/>
              <a:sym typeface="Arial"/>
            </a:endParaRPr>
          </a:p>
        </p:txBody>
      </p:sp>
      <p:sp>
        <p:nvSpPr>
          <p:cNvPr id="176" name="Google Shape;176;p16"/>
          <p:cNvSpPr/>
          <p:nvPr/>
        </p:nvSpPr>
        <p:spPr>
          <a:xfrm>
            <a:off x="6105633" y="4417487"/>
            <a:ext cx="2504967" cy="1630736"/>
          </a:xfrm>
          <a:prstGeom prst="rect">
            <a:avLst/>
          </a:prstGeom>
          <a:solidFill>
            <a:srgbClr val="CF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Noorteühing TORE</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  </a:t>
            </a:r>
            <a:r>
              <a:rPr lang="ru-RU" sz="1400" b="1" i="0" u="none" strike="noStrike" cap="none">
                <a:solidFill>
                  <a:srgbClr val="002060"/>
                </a:solidFill>
                <a:latin typeface="Arial"/>
                <a:ea typeface="Arial"/>
                <a:cs typeface="Arial"/>
                <a:sym typeface="Arial"/>
              </a:rPr>
              <a:t>Mentorlusprogramm</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www.tore.ee</a:t>
            </a:r>
            <a:endParaRPr sz="1400" b="0" i="0" u="none" strike="noStrike" cap="none">
              <a:solidFill>
                <a:srgbClr val="000000"/>
              </a:solidFill>
              <a:latin typeface="Arial"/>
              <a:ea typeface="Arial"/>
              <a:cs typeface="Arial"/>
              <a:sym typeface="Arial"/>
            </a:endParaRPr>
          </a:p>
        </p:txBody>
      </p:sp>
      <p:sp>
        <p:nvSpPr>
          <p:cNvPr id="177" name="Google Shape;177;p16"/>
          <p:cNvSpPr/>
          <p:nvPr/>
        </p:nvSpPr>
        <p:spPr>
          <a:xfrm>
            <a:off x="8674146" y="4409140"/>
            <a:ext cx="2679654" cy="1647430"/>
          </a:xfrm>
          <a:prstGeom prst="rect">
            <a:avLst/>
          </a:prstGeom>
          <a:solidFill>
            <a:srgbClr val="CF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MTÜ Vaikuseminutid</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Programm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Vaikuseminutid</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vaikuseminutid.ee</a:t>
            </a:r>
            <a:endParaRPr sz="1400" b="0" i="0" u="none" strike="noStrike" cap="none">
              <a:solidFill>
                <a:srgbClr val="000000"/>
              </a:solidFill>
              <a:latin typeface="Arial"/>
              <a:ea typeface="Arial"/>
              <a:cs typeface="Arial"/>
              <a:sym typeface="Arial"/>
            </a:endParaRPr>
          </a:p>
        </p:txBody>
      </p:sp>
      <p:pic>
        <p:nvPicPr>
          <p:cNvPr id="178" name="Google Shape;178;p16"/>
          <p:cNvPicPr preferRelativeResize="0"/>
          <p:nvPr/>
        </p:nvPicPr>
        <p:blipFill rotWithShape="1">
          <a:blip r:embed="rId3">
            <a:alphaModFix/>
          </a:blip>
          <a:srcRect/>
          <a:stretch/>
        </p:blipFill>
        <p:spPr>
          <a:xfrm rot="7105756">
            <a:off x="676957" y="2024306"/>
            <a:ext cx="3808700" cy="3808700"/>
          </a:xfrm>
          <a:prstGeom prst="rect">
            <a:avLst/>
          </a:prstGeom>
          <a:noFill/>
          <a:ln>
            <a:noFill/>
          </a:ln>
        </p:spPr>
      </p:pic>
      <p:pic>
        <p:nvPicPr>
          <p:cNvPr id="179" name="Google Shape;179;p16"/>
          <p:cNvPicPr preferRelativeResize="0"/>
          <p:nvPr/>
        </p:nvPicPr>
        <p:blipFill rotWithShape="1">
          <a:blip r:embed="rId4">
            <a:alphaModFix/>
          </a:blip>
          <a:srcRect r="14875" b="7220"/>
          <a:stretch/>
        </p:blipFill>
        <p:spPr>
          <a:xfrm>
            <a:off x="4830696" y="513490"/>
            <a:ext cx="2825616" cy="12318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83"/>
        <p:cNvGrpSpPr/>
        <p:nvPr/>
      </p:nvGrpSpPr>
      <p:grpSpPr>
        <a:xfrm>
          <a:off x="0" y="0"/>
          <a:ext cx="0" cy="0"/>
          <a:chOff x="0" y="0"/>
          <a:chExt cx="0" cy="0"/>
        </a:xfrm>
      </p:grpSpPr>
      <p:sp>
        <p:nvSpPr>
          <p:cNvPr id="184" name="Google Shape;184;p9"/>
          <p:cNvSpPr txBox="1">
            <a:spLocks noGrp="1"/>
          </p:cNvSpPr>
          <p:nvPr>
            <p:ph type="title"/>
          </p:nvPr>
        </p:nvSpPr>
        <p:spPr>
          <a:xfrm>
            <a:off x="654550" y="1836200"/>
            <a:ext cx="6209400" cy="4224000"/>
          </a:xfrm>
          <a:prstGeom prst="rect">
            <a:avLst/>
          </a:prstGeom>
          <a:solidFill>
            <a:srgbClr val="EFEFEF"/>
          </a:solidFill>
          <a:ln w="9525" cap="flat" cmpd="sng">
            <a:solidFill>
              <a:srgbClr val="45818E"/>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br>
              <a:rPr lang="ru-RU" sz="2400" b="0">
                <a:solidFill>
                  <a:srgbClr val="1E4E79"/>
                </a:solidFill>
                <a:latin typeface="Arial"/>
                <a:ea typeface="Arial"/>
                <a:cs typeface="Arial"/>
                <a:sym typeface="Arial"/>
              </a:rPr>
            </a:br>
            <a:r>
              <a:rPr lang="ru-RU" sz="2800" b="0">
                <a:solidFill>
                  <a:schemeClr val="dk1"/>
                </a:solidFill>
                <a:latin typeface="Arial"/>
                <a:ea typeface="Arial"/>
                <a:cs typeface="Arial"/>
                <a:sym typeface="Arial"/>
              </a:rPr>
              <a:t>Programm „Kiusamisest vabaks!</a:t>
            </a:r>
            <a:r>
              <a:rPr lang="ru-RU" sz="2800" b="0">
                <a:solidFill>
                  <a:schemeClr val="dk1"/>
                </a:solidFill>
              </a:rPr>
              <a:t>” </a:t>
            </a:r>
            <a:r>
              <a:rPr lang="ru-RU" sz="2800" b="0">
                <a:solidFill>
                  <a:schemeClr val="dk1"/>
                </a:solidFill>
                <a:latin typeface="Arial"/>
                <a:ea typeface="Arial"/>
                <a:cs typeface="Arial"/>
                <a:sym typeface="Arial"/>
              </a:rPr>
              <a:t>toetab sujuvat üleminekut </a:t>
            </a:r>
            <a:endParaRPr sz="2800" b="0">
              <a:solidFill>
                <a:schemeClr val="dk1"/>
              </a:solidFill>
              <a:latin typeface="Arial"/>
              <a:ea typeface="Arial"/>
              <a:cs typeface="Arial"/>
              <a:sym typeface="Arial"/>
            </a:endParaRPr>
          </a:p>
          <a:p>
            <a:pPr marL="0" lvl="0" indent="0" algn="ctr" rtl="0">
              <a:lnSpc>
                <a:spcPct val="90000"/>
              </a:lnSpc>
              <a:spcBef>
                <a:spcPts val="0"/>
              </a:spcBef>
              <a:spcAft>
                <a:spcPts val="0"/>
              </a:spcAft>
              <a:buSzPts val="3200"/>
              <a:buNone/>
            </a:pPr>
            <a:br>
              <a:rPr lang="ru-RU" sz="2800" b="0">
                <a:solidFill>
                  <a:schemeClr val="dk1"/>
                </a:solidFill>
                <a:latin typeface="Arial"/>
                <a:ea typeface="Arial"/>
                <a:cs typeface="Arial"/>
                <a:sym typeface="Arial"/>
              </a:rPr>
            </a:br>
            <a:r>
              <a:rPr lang="ru-RU" sz="2800">
                <a:solidFill>
                  <a:schemeClr val="dk1"/>
                </a:solidFill>
              </a:rPr>
              <a:t>SÕIMEDEST</a:t>
            </a:r>
            <a:br>
              <a:rPr lang="ru-RU" sz="2800">
                <a:solidFill>
                  <a:schemeClr val="dk1"/>
                </a:solidFill>
                <a:latin typeface="Arial"/>
                <a:ea typeface="Arial"/>
                <a:cs typeface="Arial"/>
                <a:sym typeface="Arial"/>
              </a:rPr>
            </a:br>
            <a:r>
              <a:rPr lang="ru-RU" sz="2800">
                <a:solidFill>
                  <a:schemeClr val="dk1"/>
                </a:solidFill>
                <a:latin typeface="Arial"/>
                <a:ea typeface="Arial"/>
                <a:cs typeface="Arial"/>
                <a:sym typeface="Arial"/>
              </a:rPr>
              <a:t>LASTEAEDA</a:t>
            </a:r>
            <a:br>
              <a:rPr lang="ru-RU" sz="2800">
                <a:solidFill>
                  <a:schemeClr val="dk1"/>
                </a:solidFill>
                <a:latin typeface="Arial"/>
                <a:ea typeface="Arial"/>
                <a:cs typeface="Arial"/>
                <a:sym typeface="Arial"/>
              </a:rPr>
            </a:br>
            <a:r>
              <a:rPr lang="ru-RU" sz="2800">
                <a:solidFill>
                  <a:schemeClr val="dk1"/>
                </a:solidFill>
                <a:latin typeface="Arial"/>
                <a:ea typeface="Arial"/>
                <a:cs typeface="Arial"/>
                <a:sym typeface="Arial"/>
              </a:rPr>
              <a:t>KOOLI</a:t>
            </a:r>
            <a:br>
              <a:rPr lang="ru-RU" sz="2800" b="0">
                <a:solidFill>
                  <a:schemeClr val="dk1"/>
                </a:solidFill>
                <a:latin typeface="Arial"/>
                <a:ea typeface="Arial"/>
                <a:cs typeface="Arial"/>
                <a:sym typeface="Arial"/>
              </a:rPr>
            </a:br>
            <a:br>
              <a:rPr lang="ru-RU" sz="2800" b="0">
                <a:solidFill>
                  <a:schemeClr val="dk1"/>
                </a:solidFill>
                <a:latin typeface="Arial"/>
                <a:ea typeface="Arial"/>
                <a:cs typeface="Arial"/>
                <a:sym typeface="Arial"/>
              </a:rPr>
            </a:br>
            <a:r>
              <a:rPr lang="ru-RU" sz="2800" b="0">
                <a:solidFill>
                  <a:schemeClr val="dk1"/>
                </a:solidFill>
              </a:rPr>
              <a:t>Programmiga on l</a:t>
            </a:r>
            <a:r>
              <a:rPr lang="ru-RU" sz="2800" b="0">
                <a:solidFill>
                  <a:schemeClr val="dk1"/>
                </a:solidFill>
                <a:latin typeface="Arial"/>
                <a:ea typeface="Arial"/>
                <a:cs typeface="Arial"/>
                <a:sym typeface="Arial"/>
              </a:rPr>
              <a:t>iitunud ca 80% lasteaed</a:t>
            </a:r>
            <a:r>
              <a:rPr lang="ru-RU" sz="2800" b="0">
                <a:solidFill>
                  <a:schemeClr val="dk1"/>
                </a:solidFill>
              </a:rPr>
              <a:t>u</a:t>
            </a:r>
            <a:r>
              <a:rPr lang="ru-RU" sz="2800" b="0">
                <a:solidFill>
                  <a:schemeClr val="dk1"/>
                </a:solidFill>
                <a:latin typeface="Arial"/>
                <a:ea typeface="Arial"/>
                <a:cs typeface="Arial"/>
                <a:sym typeface="Arial"/>
              </a:rPr>
              <a:t> ja </a:t>
            </a:r>
            <a:r>
              <a:rPr lang="ru-RU" sz="2800" b="0">
                <a:solidFill>
                  <a:schemeClr val="dk1"/>
                </a:solidFill>
              </a:rPr>
              <a:t>30</a:t>
            </a:r>
            <a:r>
              <a:rPr lang="ru-RU" sz="2800" b="0">
                <a:solidFill>
                  <a:schemeClr val="dk1"/>
                </a:solidFill>
                <a:latin typeface="Arial"/>
                <a:ea typeface="Arial"/>
                <a:cs typeface="Arial"/>
                <a:sym typeface="Arial"/>
              </a:rPr>
              <a:t>% koole.</a:t>
            </a:r>
            <a:endParaRPr/>
          </a:p>
        </p:txBody>
      </p:sp>
      <p:pic>
        <p:nvPicPr>
          <p:cNvPr id="185" name="Google Shape;185;p9" descr="На изображении может находиться: небо и на улице"/>
          <p:cNvPicPr preferRelativeResize="0"/>
          <p:nvPr/>
        </p:nvPicPr>
        <p:blipFill rotWithShape="1">
          <a:blip r:embed="rId3">
            <a:alphaModFix/>
          </a:blip>
          <a:srcRect l="874" t="22964" r="7050" b="13031"/>
          <a:stretch/>
        </p:blipFill>
        <p:spPr>
          <a:xfrm>
            <a:off x="6863950" y="1836200"/>
            <a:ext cx="4706225" cy="4224000"/>
          </a:xfrm>
          <a:prstGeom prst="rect">
            <a:avLst/>
          </a:prstGeom>
          <a:noFill/>
          <a:ln>
            <a:noFill/>
          </a:ln>
        </p:spPr>
      </p:pic>
      <p:pic>
        <p:nvPicPr>
          <p:cNvPr id="186" name="Google Shape;186;p9"/>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90"/>
        <p:cNvGrpSpPr/>
        <p:nvPr/>
      </p:nvGrpSpPr>
      <p:grpSpPr>
        <a:xfrm>
          <a:off x="0" y="0"/>
          <a:ext cx="0" cy="0"/>
          <a:chOff x="0" y="0"/>
          <a:chExt cx="0" cy="0"/>
        </a:xfrm>
      </p:grpSpPr>
      <p:sp>
        <p:nvSpPr>
          <p:cNvPr id="191" name="Google Shape;191;p12"/>
          <p:cNvSpPr txBox="1">
            <a:spLocks noGrp="1"/>
          </p:cNvSpPr>
          <p:nvPr>
            <p:ph type="body" idx="1"/>
          </p:nvPr>
        </p:nvSpPr>
        <p:spPr>
          <a:xfrm>
            <a:off x="894425" y="2025300"/>
            <a:ext cx="6754800" cy="32814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800"/>
              <a:buNone/>
            </a:pPr>
            <a:r>
              <a:rPr lang="ru-RU" sz="1800">
                <a:solidFill>
                  <a:srgbClr val="000000"/>
                </a:solidFill>
              </a:rPr>
              <a:t>Programmi eesmärk on </a:t>
            </a:r>
            <a:r>
              <a:rPr lang="ru-RU" sz="1800" b="1">
                <a:solidFill>
                  <a:srgbClr val="000000"/>
                </a:solidFill>
              </a:rPr>
              <a:t>kaaslasi toetava ja tunnustava õhkkonna kujundamine</a:t>
            </a:r>
            <a:r>
              <a:rPr lang="ru-RU" sz="1800">
                <a:solidFill>
                  <a:srgbClr val="000000"/>
                </a:solidFill>
              </a:rPr>
              <a:t>, mille abil luuakse lastegruppides </a:t>
            </a:r>
            <a:r>
              <a:rPr lang="ru-RU" sz="1800" b="1">
                <a:solidFill>
                  <a:srgbClr val="000000"/>
                </a:solidFill>
              </a:rPr>
              <a:t>kiusamist ennetav käitumiskultuur</a:t>
            </a:r>
            <a:r>
              <a:rPr lang="ru-RU" sz="1800">
                <a:solidFill>
                  <a:srgbClr val="000000"/>
                </a:solidFill>
              </a:rPr>
              <a:t>, kus suhtutakse üksteisesse sallivalt ja austavalt, kus hoolitakse ning vajadusel ollakse julged, sekkutakse ja kaitstakse kaaslast. </a:t>
            </a:r>
            <a:endParaRPr sz="1800">
              <a:solidFill>
                <a:srgbClr val="000000"/>
              </a:solidFill>
            </a:endParaRPr>
          </a:p>
          <a:p>
            <a:pPr marL="0" lvl="0" indent="0" algn="just" rtl="0">
              <a:lnSpc>
                <a:spcPct val="90000"/>
              </a:lnSpc>
              <a:spcBef>
                <a:spcPts val="1000"/>
              </a:spcBef>
              <a:spcAft>
                <a:spcPts val="0"/>
              </a:spcAft>
              <a:buSzPts val="2800"/>
              <a:buNone/>
            </a:pPr>
            <a:r>
              <a:rPr lang="ru-RU" sz="1800">
                <a:highlight>
                  <a:srgbClr val="FFFFFF"/>
                </a:highlight>
              </a:rPr>
              <a:t>Programmi eestvedaja Eestis on </a:t>
            </a:r>
            <a:r>
              <a:rPr lang="ru-RU" sz="1800" b="1">
                <a:highlight>
                  <a:srgbClr val="FFFFFF"/>
                </a:highlight>
              </a:rPr>
              <a:t>MTÜ Lastekaitse Liit</a:t>
            </a:r>
            <a:r>
              <a:rPr lang="ru-RU" sz="1800">
                <a:highlight>
                  <a:srgbClr val="FFFFFF"/>
                </a:highlight>
              </a:rPr>
              <a:t> (alates 2010. a lasteaedades; alates 2013. a koolides; alates 2018. a sõimerühmades ja lapsehoidudes)</a:t>
            </a:r>
            <a:r>
              <a:rPr lang="ru-RU" sz="1200">
                <a:solidFill>
                  <a:srgbClr val="000000"/>
                </a:solidFill>
              </a:rPr>
              <a:t>.</a:t>
            </a:r>
            <a:endParaRPr sz="1200">
              <a:solidFill>
                <a:srgbClr val="000000"/>
              </a:solidFill>
            </a:endParaRPr>
          </a:p>
          <a:p>
            <a:pPr marL="0" lvl="0" indent="0" algn="just" rtl="0">
              <a:lnSpc>
                <a:spcPct val="90000"/>
              </a:lnSpc>
              <a:spcBef>
                <a:spcPts val="1000"/>
              </a:spcBef>
              <a:spcAft>
                <a:spcPts val="0"/>
              </a:spcAft>
              <a:buSzPts val="2800"/>
              <a:buNone/>
            </a:pPr>
            <a:r>
              <a:rPr lang="ru-RU" sz="1800">
                <a:solidFill>
                  <a:srgbClr val="000000"/>
                </a:solidFill>
              </a:rPr>
              <a:t>Programm töötati välja </a:t>
            </a:r>
            <a:r>
              <a:rPr lang="ru-RU" sz="1800" b="1">
                <a:solidFill>
                  <a:srgbClr val="000000"/>
                </a:solidFill>
              </a:rPr>
              <a:t>Taani Roskilde ülikooli teadlaste poolt (2007) </a:t>
            </a:r>
            <a:r>
              <a:rPr lang="ru-RU" sz="1800">
                <a:solidFill>
                  <a:srgbClr val="000000"/>
                </a:solidFill>
              </a:rPr>
              <a:t>ning on </a:t>
            </a:r>
            <a:r>
              <a:rPr lang="ru-RU" sz="1800" b="1">
                <a:solidFill>
                  <a:srgbClr val="000000"/>
                </a:solidFill>
              </a:rPr>
              <a:t>kooskõlas Eesti põhikooli riikliku õppekava </a:t>
            </a:r>
            <a:r>
              <a:rPr lang="ru-RU" sz="1800">
                <a:solidFill>
                  <a:srgbClr val="000000"/>
                </a:solidFill>
              </a:rPr>
              <a:t>alusväärtuste ja üldpädevuste kujundamise põhimõtetega. </a:t>
            </a:r>
            <a:br>
              <a:rPr lang="ru-RU" sz="1800">
                <a:solidFill>
                  <a:srgbClr val="000000"/>
                </a:solidFill>
              </a:rPr>
            </a:br>
            <a:br>
              <a:rPr lang="ru-RU" sz="1800">
                <a:solidFill>
                  <a:srgbClr val="000000"/>
                </a:solidFill>
              </a:rPr>
            </a:br>
            <a:endParaRPr sz="1800">
              <a:solidFill>
                <a:srgbClr val="000000"/>
              </a:solidFill>
            </a:endParaRPr>
          </a:p>
        </p:txBody>
      </p:sp>
      <p:pic>
        <p:nvPicPr>
          <p:cNvPr id="192" name="Google Shape;192;p12"/>
          <p:cNvPicPr preferRelativeResize="0"/>
          <p:nvPr/>
        </p:nvPicPr>
        <p:blipFill rotWithShape="1">
          <a:blip r:embed="rId3">
            <a:alphaModFix/>
          </a:blip>
          <a:srcRect/>
          <a:stretch/>
        </p:blipFill>
        <p:spPr>
          <a:xfrm>
            <a:off x="8147050" y="2144525"/>
            <a:ext cx="3116584" cy="2945250"/>
          </a:xfrm>
          <a:prstGeom prst="rect">
            <a:avLst/>
          </a:prstGeom>
          <a:noFill/>
          <a:ln>
            <a:noFill/>
          </a:ln>
        </p:spPr>
      </p:pic>
      <p:pic>
        <p:nvPicPr>
          <p:cNvPr id="193" name="Google Shape;193;p12"/>
          <p:cNvPicPr preferRelativeResize="0"/>
          <p:nvPr/>
        </p:nvPicPr>
        <p:blipFill rotWithShape="1">
          <a:blip r:embed="rId4">
            <a:alphaModFix/>
          </a:blip>
          <a:srcRect l="1791" t="17634" r="1355" b="47047"/>
          <a:stretch/>
        </p:blipFill>
        <p:spPr>
          <a:xfrm>
            <a:off x="1064900" y="5874325"/>
            <a:ext cx="9644574" cy="722774"/>
          </a:xfrm>
          <a:prstGeom prst="rect">
            <a:avLst/>
          </a:prstGeom>
          <a:noFill/>
          <a:ln>
            <a:noFill/>
          </a:ln>
        </p:spPr>
      </p:pic>
      <p:pic>
        <p:nvPicPr>
          <p:cNvPr id="194" name="Google Shape;194;p12"/>
          <p:cNvPicPr preferRelativeResize="0"/>
          <p:nvPr/>
        </p:nvPicPr>
        <p:blipFill rotWithShape="1">
          <a:blip r:embed="rId5">
            <a:alphaModFix/>
          </a:blip>
          <a:srcRect t="5226" b="15218"/>
          <a:stretch/>
        </p:blipFill>
        <p:spPr>
          <a:xfrm>
            <a:off x="0" y="0"/>
            <a:ext cx="12191999" cy="1185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98"/>
        <p:cNvGrpSpPr/>
        <p:nvPr/>
      </p:nvGrpSpPr>
      <p:grpSpPr>
        <a:xfrm>
          <a:off x="0" y="0"/>
          <a:ext cx="0" cy="0"/>
          <a:chOff x="0" y="0"/>
          <a:chExt cx="0" cy="0"/>
        </a:xfrm>
      </p:grpSpPr>
      <p:sp>
        <p:nvSpPr>
          <p:cNvPr id="199" name="Google Shape;199;p14"/>
          <p:cNvSpPr txBox="1">
            <a:spLocks noGrp="1"/>
          </p:cNvSpPr>
          <p:nvPr>
            <p:ph type="title"/>
          </p:nvPr>
        </p:nvSpPr>
        <p:spPr>
          <a:xfrm>
            <a:off x="1176575" y="1969918"/>
            <a:ext cx="6140700" cy="481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ru-RU">
                <a:solidFill>
                  <a:srgbClr val="000000"/>
                </a:solidFill>
              </a:rPr>
              <a:t>Metoodika uuringud Taanis</a:t>
            </a:r>
            <a:br>
              <a:rPr lang="ru-RU"/>
            </a:br>
            <a:endParaRPr/>
          </a:p>
        </p:txBody>
      </p:sp>
      <p:sp>
        <p:nvSpPr>
          <p:cNvPr id="200" name="Google Shape;200;p14"/>
          <p:cNvSpPr txBox="1"/>
          <p:nvPr/>
        </p:nvSpPr>
        <p:spPr>
          <a:xfrm>
            <a:off x="1176575" y="2611275"/>
            <a:ext cx="9691800" cy="3385800"/>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Taani metoodika uuringud, mis viidi läbi Taani Lastekaitse Liidu (Save the Children Denmark), Roskilde ülikooli ja teadlaste poolt viie aasta jooksul (2007-2011), näitavad:</a:t>
            </a:r>
            <a:endParaRPr sz="1800" b="0" i="0" u="none" strike="noStrike" cap="none">
              <a:solidFill>
                <a:schemeClr val="dk1"/>
              </a:solidFill>
              <a:latin typeface="Arial"/>
              <a:ea typeface="Arial"/>
              <a:cs typeface="Arial"/>
              <a:sym typeface="Arial"/>
            </a:endParaRPr>
          </a:p>
          <a:p>
            <a:pPr marL="0" marR="0" lvl="0" indent="0" algn="just" rtl="0">
              <a:lnSpc>
                <a:spcPct val="9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228600" marR="0" lvl="0" indent="-228600" algn="just" rtl="0">
              <a:lnSpc>
                <a:spcPct val="90000"/>
              </a:lnSpc>
              <a:spcBef>
                <a:spcPts val="1000"/>
              </a:spcBef>
              <a:spcAft>
                <a:spcPts val="0"/>
              </a:spcAft>
              <a:buClr>
                <a:srgbClr val="000000"/>
              </a:buClr>
              <a:buSzPts val="1800"/>
              <a:buFont typeface="Arial"/>
              <a:buChar char="•"/>
            </a:pPr>
            <a:r>
              <a:rPr lang="ru-RU" sz="1800" b="0" i="0" u="none" strike="noStrike" cap="none">
                <a:solidFill>
                  <a:schemeClr val="dk1"/>
                </a:solidFill>
                <a:latin typeface="Arial"/>
                <a:ea typeface="Arial"/>
                <a:cs typeface="Arial"/>
                <a:sym typeface="Arial"/>
              </a:rPr>
              <a:t>53% küsitletud õpetajatest ja teistest spetsialistidest toob esile, et lapsed suudavad </a:t>
            </a:r>
            <a:r>
              <a:rPr lang="ru-RU" sz="1800" b="1" i="0" u="none" strike="noStrike" cap="none">
                <a:solidFill>
                  <a:schemeClr val="dk1"/>
                </a:solidFill>
                <a:latin typeface="Arial"/>
                <a:ea typeface="Arial"/>
                <a:cs typeface="Arial"/>
                <a:sym typeface="Arial"/>
              </a:rPr>
              <a:t>ise kiusamisolukorda kõige paremini lahendada</a:t>
            </a:r>
            <a:r>
              <a:rPr lang="ru-RU" sz="1800" b="0" i="0" u="none" strike="noStrike" cap="none">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a:p>
            <a:pPr marL="228600" marR="0" lvl="0" indent="-228600" algn="just" rtl="0">
              <a:lnSpc>
                <a:spcPct val="90000"/>
              </a:lnSpc>
              <a:spcBef>
                <a:spcPts val="1000"/>
              </a:spcBef>
              <a:spcAft>
                <a:spcPts val="0"/>
              </a:spcAft>
              <a:buClr>
                <a:srgbClr val="000000"/>
              </a:buClr>
              <a:buSzPts val="1800"/>
              <a:buFont typeface="Arial"/>
              <a:buChar char="•"/>
            </a:pPr>
            <a:r>
              <a:rPr lang="ru-RU" sz="1800" b="0" i="0" u="none" strike="noStrike" cap="none">
                <a:solidFill>
                  <a:schemeClr val="dk1"/>
                </a:solidFill>
                <a:latin typeface="Arial"/>
                <a:ea typeface="Arial"/>
                <a:cs typeface="Arial"/>
                <a:sym typeface="Arial"/>
              </a:rPr>
              <a:t>58% toob esile, et lapsed on muutunud üksteise suhtes </a:t>
            </a:r>
            <a:r>
              <a:rPr lang="ru-RU" sz="1800" b="1" i="0" u="none" strike="noStrike" cap="none">
                <a:solidFill>
                  <a:schemeClr val="dk1"/>
                </a:solidFill>
                <a:latin typeface="Arial"/>
                <a:ea typeface="Arial"/>
                <a:cs typeface="Arial"/>
                <a:sym typeface="Arial"/>
              </a:rPr>
              <a:t>hoolivamaks</a:t>
            </a:r>
            <a:r>
              <a:rPr lang="ru-RU" sz="1800" b="0" i="0" u="none" strike="noStrike" cap="none">
                <a:solidFill>
                  <a:schemeClr val="dk1"/>
                </a:solidFill>
                <a:latin typeface="Arial"/>
                <a:ea typeface="Arial"/>
                <a:cs typeface="Arial"/>
                <a:sym typeface="Arial"/>
              </a:rPr>
              <a:t>. Lapsed </a:t>
            </a:r>
            <a:r>
              <a:rPr lang="ru-RU" sz="1800" b="1" i="0" u="none" strike="noStrike" cap="none">
                <a:solidFill>
                  <a:schemeClr val="dk1"/>
                </a:solidFill>
                <a:latin typeface="Arial"/>
                <a:ea typeface="Arial"/>
                <a:cs typeface="Arial"/>
                <a:sym typeface="Arial"/>
              </a:rPr>
              <a:t>julgevad sekkuda</a:t>
            </a:r>
            <a:r>
              <a:rPr lang="ru-RU" sz="1800" b="0" i="0" u="none" strike="noStrike" cap="none">
                <a:solidFill>
                  <a:schemeClr val="dk1"/>
                </a:solidFill>
                <a:latin typeface="Arial"/>
                <a:ea typeface="Arial"/>
                <a:cs typeface="Arial"/>
                <a:sym typeface="Arial"/>
              </a:rPr>
              <a:t>, kui näevad kedagi ebaõiglaselt tegutsemas;</a:t>
            </a:r>
            <a:endParaRPr sz="1800" b="0" i="0" u="none" strike="noStrike" cap="none">
              <a:solidFill>
                <a:schemeClr val="dk1"/>
              </a:solidFill>
              <a:latin typeface="Arial"/>
              <a:ea typeface="Arial"/>
              <a:cs typeface="Arial"/>
              <a:sym typeface="Arial"/>
            </a:endParaRPr>
          </a:p>
          <a:p>
            <a:pPr marL="228600" marR="0" lvl="0" indent="-228600" algn="just" rtl="0">
              <a:lnSpc>
                <a:spcPct val="90000"/>
              </a:lnSpc>
              <a:spcBef>
                <a:spcPts val="1000"/>
              </a:spcBef>
              <a:spcAft>
                <a:spcPts val="0"/>
              </a:spcAft>
              <a:buClr>
                <a:srgbClr val="000000"/>
              </a:buClr>
              <a:buSzPts val="1800"/>
              <a:buFont typeface="Arial"/>
              <a:buChar char="•"/>
            </a:pPr>
            <a:r>
              <a:rPr lang="ru-RU" sz="1800" b="0" i="0" u="none" strike="noStrike" cap="none">
                <a:solidFill>
                  <a:schemeClr val="dk1"/>
                </a:solidFill>
                <a:latin typeface="Arial"/>
                <a:ea typeface="Arial"/>
                <a:cs typeface="Arial"/>
                <a:sym typeface="Arial"/>
              </a:rPr>
              <a:t>60% programmis osalenutest toob esile, et lapsed on </a:t>
            </a:r>
            <a:r>
              <a:rPr lang="ru-RU" sz="1800" b="1" i="0" u="none" strike="noStrike" cap="none">
                <a:solidFill>
                  <a:schemeClr val="dk1"/>
                </a:solidFill>
                <a:latin typeface="Arial"/>
                <a:ea typeface="Arial"/>
                <a:cs typeface="Arial"/>
                <a:sym typeface="Arial"/>
              </a:rPr>
              <a:t>muutunud abivalmimaks üksteise vastu</a:t>
            </a:r>
            <a:r>
              <a:rPr lang="ru-RU" sz="18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r>
              <a:rPr lang="ru-RU" sz="1800" b="0" i="0" u="sng" strike="noStrike" cap="none">
                <a:solidFill>
                  <a:schemeClr val="hlink"/>
                </a:solidFill>
                <a:latin typeface="Arial"/>
                <a:ea typeface="Arial"/>
                <a:cs typeface="Arial"/>
                <a:sym typeface="Arial"/>
                <a:hlinkClick r:id="rId3"/>
              </a:rPr>
              <a:t>Roskilde Ülikooli teadlaste ja uuringufirma Wilke</a:t>
            </a:r>
            <a:r>
              <a:rPr lang="ru-RU" sz="1800" b="0" i="0" u="none" strike="noStrike" cap="none">
                <a:solidFill>
                  <a:srgbClr val="1E4E79"/>
                </a:solidFill>
                <a:latin typeface="Arial"/>
                <a:ea typeface="Arial"/>
                <a:cs typeface="Arial"/>
                <a:sym typeface="Arial"/>
              </a:rPr>
              <a:t>, 2011</a:t>
            </a:r>
            <a:endParaRPr sz="1800" b="0" i="0" u="none" strike="noStrike" cap="none">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endParaRPr sz="1800" b="0" i="0" u="none" strike="noStrike" cap="none">
              <a:solidFill>
                <a:srgbClr val="1E4E79"/>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a:t>
            </a:r>
            <a:br>
              <a:rPr lang="ru-RU" sz="1800" b="0" i="0" u="none" strike="noStrike" cap="none">
                <a:solidFill>
                  <a:schemeClr val="dk1"/>
                </a:solidFill>
                <a:latin typeface="Arial"/>
                <a:ea typeface="Arial"/>
                <a:cs typeface="Arial"/>
                <a:sym typeface="Arial"/>
              </a:rPr>
            </a:br>
            <a:br>
              <a:rPr lang="ru-RU"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pic>
        <p:nvPicPr>
          <p:cNvPr id="201" name="Google Shape;201;p14"/>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g9cb1e835b6_0_73"/>
          <p:cNvSpPr txBox="1"/>
          <p:nvPr/>
        </p:nvSpPr>
        <p:spPr>
          <a:xfrm>
            <a:off x="5304650" y="2129975"/>
            <a:ext cx="6197400" cy="4012800"/>
          </a:xfrm>
          <a:prstGeom prst="rect">
            <a:avLst/>
          </a:prstGeom>
          <a:noFill/>
          <a:ln>
            <a:noFill/>
          </a:ln>
        </p:spPr>
        <p:txBody>
          <a:bodyPr spcFirstLastPara="1" wrap="square" lIns="91425" tIns="91425" rIns="91425" bIns="91425" anchor="t" anchorCtr="0">
            <a:noAutofit/>
          </a:bodyPr>
          <a:lstStyle/>
          <a:p>
            <a:pPr marL="457200" marR="0" lvl="0" indent="0" algn="ctr" rtl="0">
              <a:lnSpc>
                <a:spcPct val="115000"/>
              </a:lnSpc>
              <a:spcBef>
                <a:spcPts val="0"/>
              </a:spcBef>
              <a:spcAft>
                <a:spcPts val="0"/>
              </a:spcAft>
              <a:buClr>
                <a:srgbClr val="000000"/>
              </a:buClr>
              <a:buSzPts val="2200"/>
              <a:buFont typeface="Arial"/>
              <a:buNone/>
            </a:pPr>
            <a:r>
              <a:rPr lang="ru-RU" sz="2200" b="0" i="0" u="none" strike="noStrike" cap="none">
                <a:solidFill>
                  <a:schemeClr val="dk1"/>
                </a:solidFill>
                <a:latin typeface="Arial"/>
                <a:ea typeface="Arial"/>
                <a:cs typeface="Arial"/>
                <a:sym typeface="Arial"/>
              </a:rPr>
              <a:t>Palun jagage koos koosoleku teatega</a:t>
            </a:r>
            <a:endParaRPr sz="2200" b="0" i="0" u="none" strike="noStrike" cap="none">
              <a:solidFill>
                <a:schemeClr val="dk1"/>
              </a:solidFill>
              <a:latin typeface="Arial"/>
              <a:ea typeface="Arial"/>
              <a:cs typeface="Arial"/>
              <a:sym typeface="Arial"/>
            </a:endParaRPr>
          </a:p>
          <a:p>
            <a:pPr marL="457200" marR="0" lvl="0" indent="0" algn="ctr" rtl="0">
              <a:lnSpc>
                <a:spcPct val="115000"/>
              </a:lnSpc>
              <a:spcBef>
                <a:spcPts val="0"/>
              </a:spcBef>
              <a:spcAft>
                <a:spcPts val="0"/>
              </a:spcAft>
              <a:buClr>
                <a:srgbClr val="000000"/>
              </a:buClr>
              <a:buSzPts val="2200"/>
              <a:buFont typeface="Arial"/>
              <a:buNone/>
            </a:pPr>
            <a:r>
              <a:rPr lang="ru-RU" sz="2200" b="1" i="0" u="none" strike="noStrike" cap="none">
                <a:solidFill>
                  <a:schemeClr val="dk1"/>
                </a:solidFill>
                <a:latin typeface="Arial"/>
                <a:ea typeface="Arial"/>
                <a:cs typeface="Arial"/>
                <a:sym typeface="Arial"/>
              </a:rPr>
              <a:t>lapsevanematele ka “Kiusamisest vabaks!” kiri, </a:t>
            </a:r>
            <a:r>
              <a:rPr lang="ru-RU" sz="2200" b="0" i="0" u="none" strike="noStrike" cap="none">
                <a:solidFill>
                  <a:schemeClr val="dk1"/>
                </a:solidFill>
                <a:latin typeface="Arial"/>
                <a:ea typeface="Arial"/>
                <a:cs typeface="Arial"/>
                <a:sym typeface="Arial"/>
              </a:rPr>
              <a:t>kus nad leiavad programmi tutvustuse ja nõuanded, kuidas aidata oma lapsel luua häid suhteid </a:t>
            </a:r>
            <a:r>
              <a:rPr lang="ru-RU" sz="2200">
                <a:solidFill>
                  <a:schemeClr val="dk1"/>
                </a:solidFill>
              </a:rPr>
              <a:t>klassis.</a:t>
            </a:r>
            <a:r>
              <a:rPr lang="ru-RU" sz="2200" b="0" i="0" u="none" strike="noStrike" cap="none">
                <a:solidFill>
                  <a:schemeClr val="dk1"/>
                </a:solidFill>
                <a:latin typeface="Arial"/>
                <a:ea typeface="Arial"/>
                <a:cs typeface="Arial"/>
                <a:sym typeface="Arial"/>
              </a:rPr>
              <a:t>  </a:t>
            </a:r>
            <a:endParaRPr sz="22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r>
              <a:rPr lang="ru-RU" sz="1600" b="0" i="1" u="none" strike="noStrike" cap="none">
                <a:solidFill>
                  <a:schemeClr val="dk1"/>
                </a:solidFill>
                <a:latin typeface="Arial"/>
                <a:ea typeface="Arial"/>
                <a:cs typeface="Arial"/>
                <a:sym typeface="Arial"/>
              </a:rPr>
              <a:t>“Kiusamisest vabaks!” kirjad lapsevanematele asuvad kohvris </a:t>
            </a:r>
            <a:endParaRPr sz="1600" b="0" i="1"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r>
              <a:rPr lang="ru-RU" sz="1600" b="0" i="1" u="none" strike="noStrike" cap="none">
                <a:solidFill>
                  <a:schemeClr val="dk1"/>
                </a:solidFill>
                <a:latin typeface="Arial"/>
                <a:ea typeface="Arial"/>
                <a:cs typeface="Arial"/>
                <a:sym typeface="Arial"/>
              </a:rPr>
              <a:t>ning neid saab juurde trükkida </a:t>
            </a:r>
            <a:r>
              <a:rPr lang="ru-RU" sz="1600" b="0" i="1" u="sng" strike="noStrike" cap="none">
                <a:solidFill>
                  <a:schemeClr val="hlink"/>
                </a:solidFill>
                <a:latin typeface="Arial"/>
                <a:ea typeface="Arial"/>
                <a:cs typeface="Arial"/>
                <a:sym typeface="Arial"/>
                <a:hlinkClick r:id="rId3"/>
              </a:rPr>
              <a:t>EESTI</a:t>
            </a:r>
            <a:r>
              <a:rPr lang="ru-RU" sz="1600" b="0" i="1" u="none" strike="noStrike" cap="none">
                <a:solidFill>
                  <a:schemeClr val="dk1"/>
                </a:solidFill>
                <a:latin typeface="Arial"/>
                <a:ea typeface="Arial"/>
                <a:cs typeface="Arial"/>
                <a:sym typeface="Arial"/>
              </a:rPr>
              <a:t> ja </a:t>
            </a:r>
            <a:r>
              <a:rPr lang="ru-RU" sz="1600" b="0" i="1" u="sng" strike="noStrike" cap="none">
                <a:solidFill>
                  <a:schemeClr val="hlink"/>
                </a:solidFill>
                <a:latin typeface="Arial"/>
                <a:ea typeface="Arial"/>
                <a:cs typeface="Arial"/>
                <a:sym typeface="Arial"/>
                <a:hlinkClick r:id="rId4"/>
              </a:rPr>
              <a:t>VENE</a:t>
            </a:r>
            <a:r>
              <a:rPr lang="ru-RU" sz="1600" b="0" i="1" u="none" strike="noStrike" cap="none">
                <a:solidFill>
                  <a:schemeClr val="dk1"/>
                </a:solidFill>
                <a:latin typeface="Arial"/>
                <a:ea typeface="Arial"/>
                <a:cs typeface="Arial"/>
                <a:sym typeface="Arial"/>
              </a:rPr>
              <a:t> keeles</a:t>
            </a:r>
            <a:endParaRPr sz="1600" b="0" i="1"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r>
              <a:rPr lang="ru-RU" sz="1600" b="0" i="1" u="none" strike="noStrike" cap="none">
                <a:solidFill>
                  <a:schemeClr val="dk1"/>
                </a:solidFill>
                <a:latin typeface="Arial"/>
                <a:ea typeface="Arial"/>
                <a:cs typeface="Arial"/>
                <a:sym typeface="Arial"/>
              </a:rPr>
              <a:t>vwww.kiusamisestvabaks.ee </a:t>
            </a:r>
            <a:endParaRPr sz="1600" b="0" i="1" u="none" strike="noStrike" cap="none">
              <a:solidFill>
                <a:schemeClr val="dk1"/>
              </a:solidFill>
              <a:latin typeface="Arial"/>
              <a:ea typeface="Arial"/>
              <a:cs typeface="Arial"/>
              <a:sym typeface="Arial"/>
            </a:endParaRPr>
          </a:p>
        </p:txBody>
      </p:sp>
      <p:pic>
        <p:nvPicPr>
          <p:cNvPr id="55" name="Google Shape;55;g9cb1e835b6_0_73"/>
          <p:cNvPicPr preferRelativeResize="0"/>
          <p:nvPr/>
        </p:nvPicPr>
        <p:blipFill rotWithShape="1">
          <a:blip r:embed="rId5">
            <a:alphaModFix/>
          </a:blip>
          <a:srcRect/>
          <a:stretch/>
        </p:blipFill>
        <p:spPr>
          <a:xfrm>
            <a:off x="10770600" y="5710825"/>
            <a:ext cx="973449" cy="938297"/>
          </a:xfrm>
          <a:prstGeom prst="rect">
            <a:avLst/>
          </a:prstGeom>
          <a:noFill/>
          <a:ln>
            <a:noFill/>
          </a:ln>
        </p:spPr>
      </p:pic>
      <p:pic>
        <p:nvPicPr>
          <p:cNvPr id="56" name="Google Shape;56;g9cb1e835b6_0_73"/>
          <p:cNvPicPr preferRelativeResize="0"/>
          <p:nvPr/>
        </p:nvPicPr>
        <p:blipFill rotWithShape="1">
          <a:blip r:embed="rId6">
            <a:alphaModFix/>
          </a:blip>
          <a:srcRect t="5226" b="15218"/>
          <a:stretch/>
        </p:blipFill>
        <p:spPr>
          <a:xfrm>
            <a:off x="0" y="0"/>
            <a:ext cx="12191999" cy="1185175"/>
          </a:xfrm>
          <a:prstGeom prst="rect">
            <a:avLst/>
          </a:prstGeom>
          <a:noFill/>
          <a:ln>
            <a:noFill/>
          </a:ln>
        </p:spPr>
      </p:pic>
      <p:pic>
        <p:nvPicPr>
          <p:cNvPr id="57" name="Google Shape;57;g9cb1e835b6_0_73"/>
          <p:cNvPicPr preferRelativeResize="0"/>
          <p:nvPr/>
        </p:nvPicPr>
        <p:blipFill rotWithShape="1">
          <a:blip r:embed="rId7">
            <a:alphaModFix/>
          </a:blip>
          <a:srcRect l="11469" t="12562" r="24843" b="1215"/>
          <a:stretch/>
        </p:blipFill>
        <p:spPr>
          <a:xfrm>
            <a:off x="585050" y="1939650"/>
            <a:ext cx="4429402" cy="35406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05"/>
        <p:cNvGrpSpPr/>
        <p:nvPr/>
      </p:nvGrpSpPr>
      <p:grpSpPr>
        <a:xfrm>
          <a:off x="0" y="0"/>
          <a:ext cx="0" cy="0"/>
          <a:chOff x="0" y="0"/>
          <a:chExt cx="0" cy="0"/>
        </a:xfrm>
      </p:grpSpPr>
      <p:sp>
        <p:nvSpPr>
          <p:cNvPr id="206" name="Google Shape;206;p15"/>
          <p:cNvSpPr txBox="1">
            <a:spLocks noGrp="1"/>
          </p:cNvSpPr>
          <p:nvPr>
            <p:ph type="body" idx="1"/>
          </p:nvPr>
        </p:nvSpPr>
        <p:spPr>
          <a:xfrm>
            <a:off x="1241100" y="2034650"/>
            <a:ext cx="9709800" cy="40239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800"/>
              <a:buNone/>
            </a:pPr>
            <a:r>
              <a:rPr lang="ru-RU" sz="3200" b="1">
                <a:solidFill>
                  <a:srgbClr val="000000"/>
                </a:solidFill>
              </a:rPr>
              <a:t>Metoodika uuringud Eestis</a:t>
            </a:r>
            <a:endParaRPr sz="3200" b="1">
              <a:solidFill>
                <a:srgbClr val="000000"/>
              </a:solidFill>
            </a:endParaRPr>
          </a:p>
          <a:p>
            <a:pPr marL="0" lvl="0" indent="0" algn="just" rtl="0">
              <a:lnSpc>
                <a:spcPct val="90000"/>
              </a:lnSpc>
              <a:spcBef>
                <a:spcPts val="1000"/>
              </a:spcBef>
              <a:spcAft>
                <a:spcPts val="0"/>
              </a:spcAft>
              <a:buSzPts val="2800"/>
              <a:buNone/>
            </a:pPr>
            <a:endParaRPr sz="2600" b="1">
              <a:solidFill>
                <a:srgbClr val="000000"/>
              </a:solidFill>
            </a:endParaRPr>
          </a:p>
          <a:p>
            <a:pPr marL="0" lvl="0" indent="0" algn="just" rtl="0">
              <a:lnSpc>
                <a:spcPct val="90000"/>
              </a:lnSpc>
              <a:spcBef>
                <a:spcPts val="1000"/>
              </a:spcBef>
              <a:spcAft>
                <a:spcPts val="0"/>
              </a:spcAft>
              <a:buSzPts val="2800"/>
              <a:buNone/>
            </a:pPr>
            <a:r>
              <a:rPr lang="ru-RU" sz="1800">
                <a:solidFill>
                  <a:srgbClr val="000000"/>
                </a:solidFill>
              </a:rPr>
              <a:t>"Kiusamisest vabaks!" metoodika kaheaastase efektiivsusuuringu tulemused lasteaedades ja </a:t>
            </a:r>
            <a:r>
              <a:rPr lang="ru-RU" sz="1800"/>
              <a:t>koolides </a:t>
            </a:r>
            <a:r>
              <a:rPr lang="ru-RU" sz="1800">
                <a:solidFill>
                  <a:srgbClr val="000000"/>
                </a:solidFill>
              </a:rPr>
              <a:t>näitavad:</a:t>
            </a:r>
            <a:endParaRPr sz="1800">
              <a:solidFill>
                <a:srgbClr val="000000"/>
              </a:solidFill>
            </a:endParaRPr>
          </a:p>
          <a:p>
            <a:pPr marL="457200" lvl="0" indent="-342900" algn="just" rtl="0">
              <a:lnSpc>
                <a:spcPct val="90000"/>
              </a:lnSpc>
              <a:spcBef>
                <a:spcPts val="1000"/>
              </a:spcBef>
              <a:spcAft>
                <a:spcPts val="0"/>
              </a:spcAft>
              <a:buClr>
                <a:srgbClr val="000000"/>
              </a:buClr>
              <a:buSzPts val="1800"/>
              <a:buChar char="•"/>
            </a:pPr>
            <a:r>
              <a:rPr lang="ru-RU" sz="1800">
                <a:solidFill>
                  <a:srgbClr val="000000"/>
                </a:solidFill>
              </a:rPr>
              <a:t>“</a:t>
            </a:r>
            <a:r>
              <a:rPr lang="ru-RU" sz="1800" b="1">
                <a:solidFill>
                  <a:srgbClr val="000000"/>
                </a:solidFill>
              </a:rPr>
              <a:t>Kiusamise probleem on metoodika järjepideva rakendamise järel kahanenud</a:t>
            </a:r>
            <a:r>
              <a:rPr lang="ru-RU" sz="1800">
                <a:solidFill>
                  <a:srgbClr val="000000"/>
                </a:solidFill>
              </a:rPr>
              <a:t> - nii õpetajate, lapsevanemate kui õpilaste vaatenurgast. Eriti avaldub see verbaalse kiusamise ja kaaslaste ignoreerimise vähenemises”.</a:t>
            </a:r>
            <a:endParaRPr sz="1800">
              <a:solidFill>
                <a:srgbClr val="000000"/>
              </a:solidFill>
            </a:endParaRPr>
          </a:p>
          <a:p>
            <a:pPr marL="457200" lvl="0" indent="-342900" algn="just" rtl="0">
              <a:lnSpc>
                <a:spcPct val="90000"/>
              </a:lnSpc>
              <a:spcBef>
                <a:spcPts val="1000"/>
              </a:spcBef>
              <a:spcAft>
                <a:spcPts val="0"/>
              </a:spcAft>
              <a:buClr>
                <a:srgbClr val="000000"/>
              </a:buClr>
              <a:buSzPts val="1800"/>
              <a:buChar char="•"/>
            </a:pPr>
            <a:r>
              <a:rPr lang="ru-RU" sz="1800">
                <a:solidFill>
                  <a:srgbClr val="000000"/>
                </a:solidFill>
              </a:rPr>
              <a:t>“Lasteaiarühmades ja kooliklassides, kus õpetajad rakendavad metoodika elemente igapäevaselt, </a:t>
            </a:r>
            <a:r>
              <a:rPr lang="ru-RU" sz="1800" b="1">
                <a:solidFill>
                  <a:srgbClr val="000000"/>
                </a:solidFill>
              </a:rPr>
              <a:t>kasutavad lapsed aktiivsemalt tundeid ja suhtlemist kirjeldavat sõnavara.</a:t>
            </a:r>
            <a:r>
              <a:rPr lang="ru-RU" sz="1800">
                <a:solidFill>
                  <a:srgbClr val="000000"/>
                </a:solidFill>
              </a:rPr>
              <a:t> Laiem verbaalne repertuaar annab omakorda võimaluse probleemolukordi ennetada ja neisse tasakaalukalt sekkuda”.</a:t>
            </a:r>
            <a:endParaRPr sz="1800" b="1">
              <a:solidFill>
                <a:srgbClr val="000000"/>
              </a:solidFill>
            </a:endParaRPr>
          </a:p>
          <a:p>
            <a:pPr marL="0" lvl="0" indent="0" algn="just" rtl="0">
              <a:lnSpc>
                <a:spcPct val="90000"/>
              </a:lnSpc>
              <a:spcBef>
                <a:spcPts val="1000"/>
              </a:spcBef>
              <a:spcAft>
                <a:spcPts val="0"/>
              </a:spcAft>
              <a:buSzPts val="2800"/>
              <a:buNone/>
            </a:pPr>
            <a:r>
              <a:rPr lang="ru-RU" sz="1800">
                <a:solidFill>
                  <a:srgbClr val="000000"/>
                </a:solidFill>
              </a:rPr>
              <a:t>Teostaja: Psience OÜ, </a:t>
            </a:r>
            <a:r>
              <a:rPr lang="ru-RU" sz="1800" u="sng">
                <a:solidFill>
                  <a:srgbClr val="000000"/>
                </a:solidFill>
                <a:hlinkClick r:id="rId3">
                  <a:extLst>
                    <a:ext uri="{A12FA001-AC4F-418D-AE19-62706E023703}">
                      <ahyp:hlinkClr xmlns:ahyp="http://schemas.microsoft.com/office/drawing/2018/hyperlinkcolor" val="tx"/>
                    </a:ext>
                  </a:extLst>
                </a:hlinkClick>
              </a:rPr>
              <a:t>Eesti uuring 2015-2016</a:t>
            </a:r>
            <a:endParaRPr sz="1800">
              <a:solidFill>
                <a:srgbClr val="000000"/>
              </a:solidFill>
            </a:endParaRPr>
          </a:p>
          <a:p>
            <a:pPr marL="0" lvl="0" indent="0" algn="just" rtl="0">
              <a:lnSpc>
                <a:spcPct val="90000"/>
              </a:lnSpc>
              <a:spcBef>
                <a:spcPts val="1000"/>
              </a:spcBef>
              <a:spcAft>
                <a:spcPts val="0"/>
              </a:spcAft>
              <a:buSzPts val="2800"/>
              <a:buNone/>
            </a:pPr>
            <a:endParaRPr sz="2000">
              <a:solidFill>
                <a:schemeClr val="dk1"/>
              </a:solidFill>
              <a:highlight>
                <a:srgbClr val="000000"/>
              </a:highlight>
            </a:endParaRPr>
          </a:p>
          <a:p>
            <a:pPr marL="50800" lvl="0" indent="0" algn="just" rtl="0">
              <a:lnSpc>
                <a:spcPct val="90000"/>
              </a:lnSpc>
              <a:spcBef>
                <a:spcPts val="1000"/>
              </a:spcBef>
              <a:spcAft>
                <a:spcPts val="0"/>
              </a:spcAft>
              <a:buSzPts val="2800"/>
              <a:buNone/>
            </a:pPr>
            <a:endParaRPr sz="2000">
              <a:solidFill>
                <a:srgbClr val="1E4E79"/>
              </a:solidFill>
              <a:highlight>
                <a:srgbClr val="000000"/>
              </a:highlight>
              <a:latin typeface="Arial"/>
              <a:ea typeface="Arial"/>
              <a:cs typeface="Arial"/>
              <a:sym typeface="Arial"/>
            </a:endParaRPr>
          </a:p>
        </p:txBody>
      </p:sp>
      <p:pic>
        <p:nvPicPr>
          <p:cNvPr id="207" name="Google Shape;207;p15"/>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
          <p:cNvSpPr/>
          <p:nvPr/>
        </p:nvSpPr>
        <p:spPr>
          <a:xfrm>
            <a:off x="4442604" y="1555700"/>
            <a:ext cx="7331021" cy="509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ru-RU" sz="2200" b="1" i="0" u="none" strike="noStrike" cap="none">
                <a:solidFill>
                  <a:schemeClr val="dk1"/>
                </a:solidFill>
                <a:latin typeface="Arial"/>
                <a:ea typeface="Arial"/>
                <a:cs typeface="Arial"/>
                <a:sym typeface="Arial"/>
              </a:rPr>
              <a:t>Kiusamise ennetustöö vundament on </a:t>
            </a:r>
            <a:r>
              <a:rPr lang="ru-RU" sz="3200" b="1" i="0" u="none" strike="noStrike" cap="none">
                <a:solidFill>
                  <a:schemeClr val="dk1"/>
                </a:solidFill>
                <a:latin typeface="Arial"/>
                <a:ea typeface="Arial"/>
                <a:cs typeface="Arial"/>
                <a:sym typeface="Arial"/>
              </a:rPr>
              <a:t>väärtused</a:t>
            </a:r>
            <a:r>
              <a:rPr lang="ru-RU" sz="2400" b="1" i="0" u="none" strike="noStrike" cap="none">
                <a:solidFill>
                  <a:schemeClr val="dk1"/>
                </a:solidFill>
                <a:latin typeface="Arial"/>
                <a:ea typeface="Arial"/>
                <a:cs typeface="Arial"/>
                <a:sym typeface="Arial"/>
              </a:rPr>
              <a:t> </a:t>
            </a:r>
            <a:endParaRPr sz="2400" b="1" i="0" u="none" strike="noStrike" cap="none">
              <a:solidFill>
                <a:schemeClr val="dk1"/>
              </a:solidFill>
              <a:latin typeface="Arial"/>
              <a:ea typeface="Arial"/>
              <a:cs typeface="Arial"/>
              <a:sym typeface="Arial"/>
            </a:endParaRPr>
          </a:p>
        </p:txBody>
      </p:sp>
      <p:sp>
        <p:nvSpPr>
          <p:cNvPr id="213" name="Google Shape;213;p1"/>
          <p:cNvSpPr txBox="1"/>
          <p:nvPr/>
        </p:nvSpPr>
        <p:spPr>
          <a:xfrm>
            <a:off x="5286175" y="2354325"/>
            <a:ext cx="6454376" cy="402922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ru-RU" sz="2000" b="1" i="0" u="none" strike="noStrike" cap="none">
                <a:solidFill>
                  <a:schemeClr val="dk1"/>
                </a:solidFill>
                <a:latin typeface="Arial"/>
                <a:ea typeface="Arial"/>
                <a:cs typeface="Arial"/>
                <a:sym typeface="Arial"/>
              </a:rPr>
              <a:t>SALLIVUS</a:t>
            </a:r>
            <a:r>
              <a:rPr lang="ru-RU" sz="1800" b="0" i="0" u="none" strike="noStrike" cap="none">
                <a:solidFill>
                  <a:schemeClr val="dk1"/>
                </a:solidFill>
                <a:latin typeface="Arial"/>
                <a:ea typeface="Arial"/>
                <a:cs typeface="Arial"/>
                <a:sym typeface="Arial"/>
              </a:rPr>
              <a:t>   Arvestame üksteise erinevustega ja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kohtleme teineteist võrdsetena.</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a:solidFill>
                  <a:schemeClr val="dk1"/>
                </a:solidFill>
                <a:latin typeface="Arial"/>
                <a:ea typeface="Arial"/>
                <a:cs typeface="Arial"/>
                <a:sym typeface="Arial"/>
              </a:rPr>
              <a:t>AUSTUS</a:t>
            </a:r>
            <a:r>
              <a:rPr lang="ru-RU" sz="1800" b="0" i="0" u="none" strike="noStrike" cap="none">
                <a:solidFill>
                  <a:schemeClr val="dk1"/>
                </a:solidFill>
                <a:latin typeface="Arial"/>
                <a:ea typeface="Arial"/>
                <a:cs typeface="Arial"/>
                <a:sym typeface="Arial"/>
              </a:rPr>
              <a:t>       Arvestame kaaslastega ja oleme oma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viisaka käitumisega teineteisele eeskujuks.</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a:solidFill>
                  <a:schemeClr val="dk1"/>
                </a:solidFill>
                <a:latin typeface="Arial"/>
                <a:ea typeface="Arial"/>
                <a:cs typeface="Arial"/>
                <a:sym typeface="Arial"/>
              </a:rPr>
              <a:t>HOOLIVUS</a:t>
            </a:r>
            <a:r>
              <a:rPr lang="ru-RU" sz="1800" b="0" i="0" u="none" strike="noStrike" cap="none">
                <a:solidFill>
                  <a:schemeClr val="dk1"/>
                </a:solidFill>
                <a:latin typeface="Arial"/>
                <a:ea typeface="Arial"/>
                <a:cs typeface="Arial"/>
                <a:sym typeface="Arial"/>
              </a:rPr>
              <a:t>   Näitame kaaslaste suhtes üles huvi ja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abivalmidust.</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a:solidFill>
                  <a:schemeClr val="dk1"/>
                </a:solidFill>
                <a:latin typeface="Arial"/>
                <a:ea typeface="Arial"/>
                <a:cs typeface="Arial"/>
                <a:sym typeface="Arial"/>
              </a:rPr>
              <a:t>JULGUS</a:t>
            </a:r>
            <a:r>
              <a:rPr lang="ru-RU" sz="1800" b="0" i="0" u="none" strike="noStrike" cap="none">
                <a:solidFill>
                  <a:schemeClr val="dk1"/>
                </a:solidFill>
                <a:latin typeface="Arial"/>
                <a:ea typeface="Arial"/>
                <a:cs typeface="Arial"/>
                <a:sym typeface="Arial"/>
              </a:rPr>
              <a:t>        Jääme endale kindlaks</a:t>
            </a:r>
            <a:r>
              <a:rPr lang="ru-RU" sz="1800" b="1" i="0" u="none" strike="noStrike" cap="none">
                <a:solidFill>
                  <a:schemeClr val="dk1"/>
                </a:solidFill>
                <a:latin typeface="Arial"/>
                <a:ea typeface="Arial"/>
                <a:cs typeface="Arial"/>
                <a:sym typeface="Arial"/>
              </a:rPr>
              <a:t> </a:t>
            </a:r>
            <a:r>
              <a:rPr lang="ru-RU" sz="1800" b="0" i="0" u="none" strike="noStrike" cap="none">
                <a:solidFill>
                  <a:schemeClr val="dk1"/>
                </a:solidFill>
                <a:latin typeface="Arial"/>
                <a:ea typeface="Arial"/>
                <a:cs typeface="Arial"/>
                <a:sym typeface="Arial"/>
              </a:rPr>
              <a:t>ja kaitseme üksteist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ebaõigluse eest.</a:t>
            </a: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ru-RU" sz="1400" b="1" i="1" u="none" strike="noStrike" cap="none">
                <a:solidFill>
                  <a:schemeClr val="dk1"/>
                </a:solidFill>
                <a:latin typeface="Arial"/>
                <a:ea typeface="Arial"/>
                <a:cs typeface="Arial"/>
                <a:sym typeface="Arial"/>
              </a:rPr>
              <a:t>Kõik ei saa olla </a:t>
            </a:r>
            <a:r>
              <a:rPr lang="ru-RU" b="1" i="1">
                <a:solidFill>
                  <a:schemeClr val="dk1"/>
                </a:solidFill>
              </a:rPr>
              <a:t>klassis</a:t>
            </a:r>
            <a:r>
              <a:rPr lang="ru-RU" sz="1400" b="1" i="1" u="none" strike="noStrike" cap="none">
                <a:solidFill>
                  <a:schemeClr val="dk1"/>
                </a:solidFill>
                <a:latin typeface="Arial"/>
                <a:ea typeface="Arial"/>
                <a:cs typeface="Arial"/>
                <a:sym typeface="Arial"/>
              </a:rPr>
              <a:t> parimad sõbrad, kuid kõik saavad ja peavad olema head kaaslased ehk käituma neljast põhiväärtusest lähtuvalt.</a:t>
            </a:r>
            <a:endParaRPr sz="1400" b="1" i="1" u="none" strike="noStrike" cap="none">
              <a:solidFill>
                <a:schemeClr val="dk1"/>
              </a:solidFill>
              <a:latin typeface="Arial"/>
              <a:ea typeface="Arial"/>
              <a:cs typeface="Arial"/>
              <a:sym typeface="Arial"/>
            </a:endParaRPr>
          </a:p>
        </p:txBody>
      </p:sp>
      <p:pic>
        <p:nvPicPr>
          <p:cNvPr id="214" name="Google Shape;214;p1"/>
          <p:cNvPicPr preferRelativeResize="0"/>
          <p:nvPr/>
        </p:nvPicPr>
        <p:blipFill rotWithShape="1">
          <a:blip r:embed="rId3">
            <a:alphaModFix/>
          </a:blip>
          <a:srcRect t="5226" b="15218"/>
          <a:stretch/>
        </p:blipFill>
        <p:spPr>
          <a:xfrm>
            <a:off x="0" y="0"/>
            <a:ext cx="12191999" cy="1185175"/>
          </a:xfrm>
          <a:prstGeom prst="rect">
            <a:avLst/>
          </a:prstGeom>
          <a:noFill/>
          <a:ln>
            <a:noFill/>
          </a:ln>
        </p:spPr>
      </p:pic>
      <p:sp>
        <p:nvSpPr>
          <p:cNvPr id="215" name="Google Shape;215;p1"/>
          <p:cNvSpPr/>
          <p:nvPr/>
        </p:nvSpPr>
        <p:spPr>
          <a:xfrm>
            <a:off x="226000" y="864875"/>
            <a:ext cx="2312100" cy="2011800"/>
          </a:xfrm>
          <a:prstGeom prst="flowChartConnector">
            <a:avLst/>
          </a:prstGeom>
          <a:solidFill>
            <a:srgbClr val="FFFFFF"/>
          </a:solidFill>
          <a:ln w="9525"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u-RU" sz="1300" b="1" i="0" u="none" strike="noStrike" cap="none">
                <a:solidFill>
                  <a:srgbClr val="000000"/>
                </a:solidFill>
                <a:latin typeface="Arial"/>
                <a:ea typeface="Arial"/>
                <a:cs typeface="Arial"/>
                <a:sym typeface="Arial"/>
              </a:rPr>
              <a:t>OOTUS VANEMATELE: programmi põhiväärtusi rakendatakse ka kodus ja suheldes teiste vanematega</a:t>
            </a:r>
            <a:endParaRPr sz="1300" b="1" i="0" u="none" strike="noStrike" cap="none">
              <a:solidFill>
                <a:srgbClr val="000000"/>
              </a:solidFill>
              <a:latin typeface="Arial"/>
              <a:ea typeface="Arial"/>
              <a:cs typeface="Arial"/>
              <a:sym typeface="Arial"/>
            </a:endParaRPr>
          </a:p>
        </p:txBody>
      </p:sp>
      <p:pic>
        <p:nvPicPr>
          <p:cNvPr id="216" name="Google Shape;216;p1"/>
          <p:cNvPicPr preferRelativeResize="0"/>
          <p:nvPr/>
        </p:nvPicPr>
        <p:blipFill>
          <a:blip r:embed="rId4">
            <a:alphaModFix/>
          </a:blip>
          <a:stretch>
            <a:fillRect/>
          </a:stretch>
        </p:blipFill>
        <p:spPr>
          <a:xfrm>
            <a:off x="2225925" y="2594050"/>
            <a:ext cx="2556101" cy="36765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92e6739a07_0_20"/>
          <p:cNvSpPr txBox="1">
            <a:spLocks noGrp="1"/>
          </p:cNvSpPr>
          <p:nvPr>
            <p:ph type="body" idx="1"/>
          </p:nvPr>
        </p:nvSpPr>
        <p:spPr>
          <a:xfrm>
            <a:off x="1411625" y="1634875"/>
            <a:ext cx="9492600" cy="1876500"/>
          </a:xfrm>
          <a:prstGeom prst="rect">
            <a:avLst/>
          </a:prstGeom>
          <a:noFill/>
          <a:ln>
            <a:noFill/>
          </a:ln>
        </p:spPr>
        <p:txBody>
          <a:bodyPr spcFirstLastPara="1" wrap="square" lIns="91425" tIns="45700" rIns="91425" bIns="45700" anchor="t" anchorCtr="0">
            <a:noAutofit/>
          </a:bodyPr>
          <a:lstStyle/>
          <a:p>
            <a:pPr marL="50800" lvl="0" indent="0" algn="ctr" rtl="0">
              <a:lnSpc>
                <a:spcPct val="90000"/>
              </a:lnSpc>
              <a:spcBef>
                <a:spcPts val="1000"/>
              </a:spcBef>
              <a:spcAft>
                <a:spcPts val="0"/>
              </a:spcAft>
              <a:buSzPts val="2800"/>
              <a:buNone/>
            </a:pPr>
            <a:r>
              <a:rPr lang="ru-RU" sz="3200" b="1">
                <a:solidFill>
                  <a:srgbClr val="202020"/>
                </a:solidFill>
                <a:highlight>
                  <a:srgbClr val="FFFFFF"/>
                </a:highlight>
              </a:rPr>
              <a:t>ÕPPIMINE MÄNGU KAUDU </a:t>
            </a:r>
            <a:endParaRPr sz="3200" b="1">
              <a:solidFill>
                <a:srgbClr val="202020"/>
              </a:solidFill>
              <a:highlight>
                <a:srgbClr val="FFFFFF"/>
              </a:highlight>
            </a:endParaRPr>
          </a:p>
          <a:p>
            <a:pPr marL="50800" lvl="0" indent="0" algn="ctr" rtl="0">
              <a:lnSpc>
                <a:spcPct val="90000"/>
              </a:lnSpc>
              <a:spcBef>
                <a:spcPts val="1000"/>
              </a:spcBef>
              <a:spcAft>
                <a:spcPts val="0"/>
              </a:spcAft>
              <a:buSzPts val="2800"/>
              <a:buNone/>
            </a:pPr>
            <a:endParaRPr sz="1000" b="1"/>
          </a:p>
          <a:p>
            <a:pPr marL="0" lvl="0" indent="0" algn="ctr" rtl="0">
              <a:lnSpc>
                <a:spcPct val="100000"/>
              </a:lnSpc>
              <a:spcBef>
                <a:spcPts val="0"/>
              </a:spcBef>
              <a:spcAft>
                <a:spcPts val="0"/>
              </a:spcAft>
              <a:buSzPts val="2800"/>
              <a:buNone/>
            </a:pPr>
            <a:r>
              <a:rPr lang="ru-RU" sz="1800"/>
              <a:t>Laste hulgas on hea õhkkonna loomiseks välja töötatud </a:t>
            </a:r>
            <a:br>
              <a:rPr lang="ru-RU" sz="1800"/>
            </a:br>
            <a:r>
              <a:rPr lang="ru-RU" sz="1800" b="1"/>
              <a:t>sotsiaalsed käitumismudelid</a:t>
            </a:r>
            <a:r>
              <a:rPr lang="ru-RU" sz="1800"/>
              <a:t>, mille edastamise metoodika koondub </a:t>
            </a:r>
            <a:endParaRPr sz="1800"/>
          </a:p>
          <a:p>
            <a:pPr marL="0" lvl="0" indent="0" algn="ctr" rtl="0">
              <a:lnSpc>
                <a:spcPct val="100000"/>
              </a:lnSpc>
              <a:spcBef>
                <a:spcPts val="0"/>
              </a:spcBef>
              <a:spcAft>
                <a:spcPts val="0"/>
              </a:spcAft>
              <a:buSzPts val="2800"/>
              <a:buNone/>
            </a:pPr>
            <a:r>
              <a:rPr lang="ru-RU" sz="1800" b="1"/>
              <a:t>vanusepõhisesse “Kiusamisest vabaks!” metoodilise kohvrisse</a:t>
            </a:r>
            <a:r>
              <a:rPr lang="ru-RU" sz="1800"/>
              <a:t> </a:t>
            </a:r>
            <a:r>
              <a:rPr lang="ru-RU" sz="2000"/>
              <a:t> </a:t>
            </a:r>
            <a:br>
              <a:rPr lang="ru-RU" sz="2500"/>
            </a:br>
            <a:endParaRPr sz="2500"/>
          </a:p>
        </p:txBody>
      </p:sp>
      <p:pic>
        <p:nvPicPr>
          <p:cNvPr id="222" name="Google Shape;222;g92e6739a07_0_20"/>
          <p:cNvPicPr preferRelativeResize="0"/>
          <p:nvPr/>
        </p:nvPicPr>
        <p:blipFill rotWithShape="1">
          <a:blip r:embed="rId3">
            <a:alphaModFix/>
          </a:blip>
          <a:srcRect t="33188" r="920" b="10966"/>
          <a:stretch/>
        </p:blipFill>
        <p:spPr>
          <a:xfrm>
            <a:off x="1052400" y="3605875"/>
            <a:ext cx="6109299" cy="2520299"/>
          </a:xfrm>
          <a:prstGeom prst="rect">
            <a:avLst/>
          </a:prstGeom>
          <a:noFill/>
          <a:ln>
            <a:noFill/>
          </a:ln>
        </p:spPr>
      </p:pic>
      <p:sp>
        <p:nvSpPr>
          <p:cNvPr id="223" name="Google Shape;223;g92e6739a07_0_20"/>
          <p:cNvSpPr txBox="1"/>
          <p:nvPr/>
        </p:nvSpPr>
        <p:spPr>
          <a:xfrm>
            <a:off x="7616500" y="4280738"/>
            <a:ext cx="3747300" cy="1504987"/>
          </a:xfrm>
          <a:prstGeom prst="rect">
            <a:avLst/>
          </a:prstGeom>
          <a:noFill/>
          <a:ln>
            <a:noFill/>
          </a:ln>
        </p:spPr>
        <p:txBody>
          <a:bodyPr spcFirstLastPara="1" wrap="square" lIns="91425" tIns="45700" rIns="91425" bIns="45700" anchor="t" anchorCtr="0">
            <a:spAutoFit/>
          </a:bodyPr>
          <a:lstStyle/>
          <a:p>
            <a:pPr marL="0" marR="0" lvl="0" indent="0" algn="just" rtl="0">
              <a:lnSpc>
                <a:spcPct val="90000"/>
              </a:lnSpc>
              <a:spcBef>
                <a:spcPts val="0"/>
              </a:spcBef>
              <a:spcAft>
                <a:spcPts val="0"/>
              </a:spcAft>
              <a:buClr>
                <a:srgbClr val="000000"/>
              </a:buClr>
              <a:buSzPts val="2800"/>
              <a:buFont typeface="Arial"/>
              <a:buNone/>
            </a:pPr>
            <a:r>
              <a:rPr lang="ru-RU" sz="1700" b="1" i="0" u="none" strike="noStrike" cap="none">
                <a:solidFill>
                  <a:srgbClr val="000000"/>
                </a:solidFill>
                <a:highlight>
                  <a:srgbClr val="FFFFFF"/>
                </a:highlight>
                <a:latin typeface="Arial"/>
                <a:ea typeface="Arial"/>
                <a:cs typeface="Arial"/>
                <a:sym typeface="Arial"/>
              </a:rPr>
              <a:t>Sinine</a:t>
            </a:r>
            <a:r>
              <a:rPr lang="ru-RU" sz="1700" b="0" i="0" u="none" strike="noStrike" cap="none">
                <a:solidFill>
                  <a:srgbClr val="000000"/>
                </a:solidFill>
                <a:highlight>
                  <a:srgbClr val="FFFFFF"/>
                </a:highlight>
                <a:latin typeface="Arial"/>
                <a:ea typeface="Arial"/>
                <a:cs typeface="Arial"/>
                <a:sym typeface="Arial"/>
              </a:rPr>
              <a:t> </a:t>
            </a:r>
            <a:r>
              <a:rPr lang="ru-RU" sz="1700" b="1" i="0" u="none" strike="noStrike" cap="none">
                <a:solidFill>
                  <a:srgbClr val="000000"/>
                </a:solidFill>
                <a:highlight>
                  <a:srgbClr val="FFFFFF"/>
                </a:highlight>
                <a:latin typeface="Arial"/>
                <a:ea typeface="Arial"/>
                <a:cs typeface="Arial"/>
                <a:sym typeface="Arial"/>
              </a:rPr>
              <a:t>kohver </a:t>
            </a:r>
            <a:r>
              <a:rPr lang="ru-RU" sz="1700" b="0" i="0" u="none" strike="noStrike" cap="none">
                <a:solidFill>
                  <a:srgbClr val="000000"/>
                </a:solidFill>
                <a:highlight>
                  <a:srgbClr val="FFFFFF"/>
                </a:highlight>
                <a:latin typeface="Arial"/>
                <a:ea typeface="Arial"/>
                <a:cs typeface="Arial"/>
                <a:sym typeface="Arial"/>
              </a:rPr>
              <a:t>– koolides</a:t>
            </a:r>
            <a:endParaRPr sz="1700" b="0" i="0" u="none" strike="noStrike" cap="none">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Clr>
                <a:srgbClr val="000000"/>
              </a:buClr>
              <a:buSzPts val="2800"/>
              <a:buFont typeface="Arial"/>
              <a:buNone/>
            </a:pPr>
            <a:endParaRPr sz="1700" b="0" i="0" u="none" strike="noStrike" cap="none">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Clr>
                <a:srgbClr val="000000"/>
              </a:buClr>
              <a:buSzPts val="2800"/>
              <a:buFont typeface="Arial"/>
              <a:buNone/>
            </a:pPr>
            <a:r>
              <a:rPr lang="ru-RU" sz="1700" b="1" i="0" u="none" strike="noStrike" cap="none">
                <a:solidFill>
                  <a:srgbClr val="000000"/>
                </a:solidFill>
                <a:highlight>
                  <a:srgbClr val="FFFFFF"/>
                </a:highlight>
                <a:latin typeface="Arial"/>
                <a:ea typeface="Arial"/>
                <a:cs typeface="Arial"/>
                <a:sym typeface="Arial"/>
              </a:rPr>
              <a:t>Roheline</a:t>
            </a:r>
            <a:r>
              <a:rPr lang="ru-RU" sz="1700" b="0" i="0" u="none" strike="noStrike" cap="none">
                <a:solidFill>
                  <a:srgbClr val="000000"/>
                </a:solidFill>
                <a:highlight>
                  <a:srgbClr val="FFFFFF"/>
                </a:highlight>
                <a:latin typeface="Arial"/>
                <a:ea typeface="Arial"/>
                <a:cs typeface="Arial"/>
                <a:sym typeface="Arial"/>
              </a:rPr>
              <a:t> </a:t>
            </a:r>
            <a:r>
              <a:rPr lang="ru-RU" sz="1700" b="1" i="0" u="none" strike="noStrike" cap="none">
                <a:solidFill>
                  <a:srgbClr val="000000"/>
                </a:solidFill>
                <a:highlight>
                  <a:srgbClr val="FFFFFF"/>
                </a:highlight>
                <a:latin typeface="Arial"/>
                <a:ea typeface="Arial"/>
                <a:cs typeface="Arial"/>
                <a:sym typeface="Arial"/>
              </a:rPr>
              <a:t>kohver</a:t>
            </a:r>
            <a:r>
              <a:rPr lang="ru-RU" sz="1700" b="0" i="0" u="none" strike="noStrike" cap="none">
                <a:solidFill>
                  <a:srgbClr val="000000"/>
                </a:solidFill>
                <a:highlight>
                  <a:srgbClr val="FFFFFF"/>
                </a:highlight>
                <a:latin typeface="Arial"/>
                <a:ea typeface="Arial"/>
                <a:cs typeface="Arial"/>
                <a:sym typeface="Arial"/>
              </a:rPr>
              <a:t> - lasteaedades </a:t>
            </a:r>
            <a:endParaRPr sz="1700" b="0" i="0" u="none" strike="noStrike" cap="none">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Clr>
                <a:srgbClr val="000000"/>
              </a:buClr>
              <a:buSzPts val="2800"/>
              <a:buFont typeface="Arial"/>
              <a:buNone/>
            </a:pPr>
            <a:endParaRPr sz="1700" b="0" i="0" u="none" strike="noStrike" cap="none">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Clr>
                <a:srgbClr val="000000"/>
              </a:buClr>
              <a:buSzPts val="2800"/>
              <a:buFont typeface="Arial"/>
              <a:buNone/>
            </a:pPr>
            <a:r>
              <a:rPr lang="ru-RU" sz="1700" b="1" i="0" u="none" strike="noStrike" cap="none">
                <a:solidFill>
                  <a:srgbClr val="000000"/>
                </a:solidFill>
                <a:highlight>
                  <a:srgbClr val="FFFFFF"/>
                </a:highlight>
                <a:latin typeface="Arial"/>
                <a:ea typeface="Arial"/>
                <a:cs typeface="Arial"/>
                <a:sym typeface="Arial"/>
              </a:rPr>
              <a:t>Oranž</a:t>
            </a:r>
            <a:r>
              <a:rPr lang="ru-RU" sz="1700" b="0" i="0" u="none" strike="noStrike" cap="none">
                <a:solidFill>
                  <a:srgbClr val="000000"/>
                </a:solidFill>
                <a:highlight>
                  <a:srgbClr val="FFFFFF"/>
                </a:highlight>
                <a:latin typeface="Arial"/>
                <a:ea typeface="Arial"/>
                <a:cs typeface="Arial"/>
                <a:sym typeface="Arial"/>
              </a:rPr>
              <a:t> </a:t>
            </a:r>
            <a:r>
              <a:rPr lang="ru-RU" sz="1700" b="1" i="0" u="none" strike="noStrike" cap="none">
                <a:solidFill>
                  <a:srgbClr val="000000"/>
                </a:solidFill>
                <a:highlight>
                  <a:srgbClr val="FFFFFF"/>
                </a:highlight>
                <a:latin typeface="Arial"/>
                <a:ea typeface="Arial"/>
                <a:cs typeface="Arial"/>
                <a:sym typeface="Arial"/>
              </a:rPr>
              <a:t>kohver</a:t>
            </a:r>
            <a:r>
              <a:rPr lang="ru-RU" sz="1700" b="0" i="0" u="none" strike="noStrike" cap="none">
                <a:solidFill>
                  <a:srgbClr val="000000"/>
                </a:solidFill>
                <a:highlight>
                  <a:srgbClr val="FFFFFF"/>
                </a:highlight>
                <a:latin typeface="Arial"/>
                <a:ea typeface="Arial"/>
                <a:cs typeface="Arial"/>
                <a:sym typeface="Arial"/>
              </a:rPr>
              <a:t> - 0-3-aastaste laste rühmades</a:t>
            </a:r>
            <a:endParaRPr sz="1700" b="0" i="0" u="none" strike="noStrike" cap="none">
              <a:solidFill>
                <a:srgbClr val="000000"/>
              </a:solidFill>
              <a:latin typeface="Arial"/>
              <a:ea typeface="Arial"/>
              <a:cs typeface="Arial"/>
              <a:sym typeface="Arial"/>
            </a:endParaRPr>
          </a:p>
        </p:txBody>
      </p:sp>
      <p:pic>
        <p:nvPicPr>
          <p:cNvPr id="224" name="Google Shape;224;g92e6739a07_0_20"/>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9cb1e835b6_0_19"/>
          <p:cNvSpPr txBox="1">
            <a:spLocks noGrp="1"/>
          </p:cNvSpPr>
          <p:nvPr>
            <p:ph type="body" idx="1"/>
          </p:nvPr>
        </p:nvSpPr>
        <p:spPr>
          <a:xfrm>
            <a:off x="1599100" y="1324350"/>
            <a:ext cx="7935000" cy="4992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ru-RU" sz="3200" b="1"/>
              <a:t>Programmi sümbol </a:t>
            </a:r>
            <a:endParaRPr sz="3200" b="1"/>
          </a:p>
          <a:p>
            <a:pPr marL="0" lvl="0" indent="0" algn="l" rtl="0">
              <a:lnSpc>
                <a:spcPct val="100000"/>
              </a:lnSpc>
              <a:spcBef>
                <a:spcPts val="1000"/>
              </a:spcBef>
              <a:spcAft>
                <a:spcPts val="0"/>
              </a:spcAft>
              <a:buNone/>
            </a:pPr>
            <a:endParaRPr sz="2000" b="1"/>
          </a:p>
          <a:p>
            <a:pPr marL="457200" lvl="0" indent="-355600" algn="l" rtl="0">
              <a:lnSpc>
                <a:spcPct val="100000"/>
              </a:lnSpc>
              <a:spcBef>
                <a:spcPts val="1000"/>
              </a:spcBef>
              <a:spcAft>
                <a:spcPts val="0"/>
              </a:spcAft>
              <a:buSzPts val="2000"/>
              <a:buChar char="•"/>
            </a:pPr>
            <a:r>
              <a:rPr lang="ru-RU" sz="2000"/>
              <a:t>Nimetus - </a:t>
            </a:r>
            <a:r>
              <a:rPr lang="ru-RU" sz="2000" b="1"/>
              <a:t>Sõber Karu. </a:t>
            </a:r>
            <a:endParaRPr sz="2000" b="1"/>
          </a:p>
          <a:p>
            <a:pPr marL="914400" lvl="0" indent="0" algn="l" rtl="0">
              <a:lnSpc>
                <a:spcPct val="100000"/>
              </a:lnSpc>
              <a:spcBef>
                <a:spcPts val="1000"/>
              </a:spcBef>
              <a:spcAft>
                <a:spcPts val="0"/>
              </a:spcAft>
              <a:buNone/>
            </a:pPr>
            <a:endParaRPr sz="2000" b="1"/>
          </a:p>
          <a:p>
            <a:pPr marL="457200" lvl="0" indent="-355600" algn="l" rtl="0">
              <a:lnSpc>
                <a:spcPct val="100000"/>
              </a:lnSpc>
              <a:spcBef>
                <a:spcPts val="0"/>
              </a:spcBef>
              <a:spcAft>
                <a:spcPts val="0"/>
              </a:spcAft>
              <a:buSzPts val="2000"/>
              <a:buChar char="•"/>
            </a:pPr>
            <a:r>
              <a:rPr lang="ru-RU" sz="2000"/>
              <a:t>Lilla värvitoon - turvalisuse ja sallivuse värv. </a:t>
            </a:r>
            <a:endParaRPr sz="2000"/>
          </a:p>
          <a:p>
            <a:pPr marL="0" lvl="0" indent="0" algn="l" rtl="0">
              <a:lnSpc>
                <a:spcPct val="100000"/>
              </a:lnSpc>
              <a:spcBef>
                <a:spcPts val="0"/>
              </a:spcBef>
              <a:spcAft>
                <a:spcPts val="0"/>
              </a:spcAft>
              <a:buNone/>
            </a:pPr>
            <a:r>
              <a:rPr lang="ru-RU" sz="2000"/>
              <a:t>Rahvusvahelise kiusamisvastase päeva värv.</a:t>
            </a:r>
            <a:endParaRPr sz="2000"/>
          </a:p>
          <a:p>
            <a:pPr marL="914400" lvl="0" indent="0" algn="l" rtl="0">
              <a:lnSpc>
                <a:spcPct val="100000"/>
              </a:lnSpc>
              <a:spcBef>
                <a:spcPts val="0"/>
              </a:spcBef>
              <a:spcAft>
                <a:spcPts val="0"/>
              </a:spcAft>
              <a:buNone/>
            </a:pPr>
            <a:endParaRPr sz="2000"/>
          </a:p>
          <a:p>
            <a:pPr marL="457200" lvl="0" indent="-355600" algn="l" rtl="0">
              <a:lnSpc>
                <a:spcPct val="100000"/>
              </a:lnSpc>
              <a:spcBef>
                <a:spcPts val="0"/>
              </a:spcBef>
              <a:spcAft>
                <a:spcPts val="0"/>
              </a:spcAft>
              <a:buSzPts val="2000"/>
              <a:buChar char="•"/>
            </a:pPr>
            <a:r>
              <a:rPr lang="ru-RU" sz="2000"/>
              <a:t>Õpetaja õppevahend, iga lapse sõber.</a:t>
            </a:r>
            <a:endParaRPr sz="2000"/>
          </a:p>
          <a:p>
            <a:pPr marL="914400" lvl="0" indent="0" algn="l" rtl="0">
              <a:lnSpc>
                <a:spcPct val="100000"/>
              </a:lnSpc>
              <a:spcBef>
                <a:spcPts val="0"/>
              </a:spcBef>
              <a:spcAft>
                <a:spcPts val="0"/>
              </a:spcAft>
              <a:buNone/>
            </a:pPr>
            <a:endParaRPr sz="2000"/>
          </a:p>
          <a:p>
            <a:pPr marL="457200" lvl="0" indent="-355600" algn="l" rtl="0">
              <a:lnSpc>
                <a:spcPct val="100000"/>
              </a:lnSpc>
              <a:spcBef>
                <a:spcPts val="0"/>
              </a:spcBef>
              <a:spcAft>
                <a:spcPts val="0"/>
              </a:spcAft>
              <a:buSzPts val="2000"/>
              <a:buChar char="•"/>
            </a:pPr>
            <a:r>
              <a:rPr lang="ru-RU" sz="2000"/>
              <a:t>Hea kaaslane hea kaaslase mõiste ning programmi põhiväärtuste meenutaja.</a:t>
            </a:r>
            <a:endParaRPr sz="2000"/>
          </a:p>
          <a:p>
            <a:pPr marL="914400" lvl="0" indent="0" algn="l" rtl="0">
              <a:lnSpc>
                <a:spcPct val="100000"/>
              </a:lnSpc>
              <a:spcBef>
                <a:spcPts val="0"/>
              </a:spcBef>
              <a:spcAft>
                <a:spcPts val="0"/>
              </a:spcAft>
              <a:buNone/>
            </a:pPr>
            <a:endParaRPr sz="2000"/>
          </a:p>
          <a:p>
            <a:pPr marL="457200" lvl="0" indent="-355600" algn="l" rtl="0">
              <a:lnSpc>
                <a:spcPct val="100000"/>
              </a:lnSpc>
              <a:spcBef>
                <a:spcPts val="0"/>
              </a:spcBef>
              <a:spcAft>
                <a:spcPts val="0"/>
              </a:spcAft>
              <a:buSzPts val="2000"/>
              <a:buChar char="•"/>
            </a:pPr>
            <a:r>
              <a:rPr lang="ru-RU" sz="2000"/>
              <a:t>Suur Sõber Karu on kaasatud kõikidesse programmi tegevustesse.</a:t>
            </a:r>
            <a:endParaRPr sz="2000"/>
          </a:p>
          <a:p>
            <a:pPr marL="0" lvl="0" indent="0" algn="l" rtl="0">
              <a:lnSpc>
                <a:spcPct val="100000"/>
              </a:lnSpc>
              <a:spcBef>
                <a:spcPts val="1000"/>
              </a:spcBef>
              <a:spcAft>
                <a:spcPts val="0"/>
              </a:spcAft>
              <a:buNone/>
            </a:pPr>
            <a:endParaRPr sz="2000" b="1"/>
          </a:p>
          <a:p>
            <a:pPr marL="0" lvl="0" indent="0" algn="l" rtl="0">
              <a:lnSpc>
                <a:spcPct val="100000"/>
              </a:lnSpc>
              <a:spcBef>
                <a:spcPts val="1000"/>
              </a:spcBef>
              <a:spcAft>
                <a:spcPts val="0"/>
              </a:spcAft>
              <a:buNone/>
            </a:pPr>
            <a:endParaRPr sz="1800"/>
          </a:p>
        </p:txBody>
      </p:sp>
      <p:pic>
        <p:nvPicPr>
          <p:cNvPr id="231" name="Google Shape;231;g9cb1e835b6_0_19"/>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232" name="Google Shape;232;g9cb1e835b6_0_19"/>
          <p:cNvPicPr preferRelativeResize="0"/>
          <p:nvPr/>
        </p:nvPicPr>
        <p:blipFill rotWithShape="1">
          <a:blip r:embed="rId4">
            <a:alphaModFix/>
          </a:blip>
          <a:srcRect l="36005" t="18045" r="29597" b="27550"/>
          <a:stretch/>
        </p:blipFill>
        <p:spPr>
          <a:xfrm>
            <a:off x="8755125" y="2875812"/>
            <a:ext cx="2794000" cy="31195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92e6739a07_0_25"/>
          <p:cNvSpPr txBox="1">
            <a:spLocks noGrp="1"/>
          </p:cNvSpPr>
          <p:nvPr>
            <p:ph type="title"/>
          </p:nvPr>
        </p:nvSpPr>
        <p:spPr>
          <a:xfrm>
            <a:off x="779850" y="2112800"/>
            <a:ext cx="5410800" cy="808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2400">
                <a:solidFill>
                  <a:srgbClr val="000000"/>
                </a:solidFill>
              </a:rPr>
              <a:t>Programmi „Kiusamisest vabaks!” </a:t>
            </a:r>
            <a:endParaRPr sz="2400">
              <a:solidFill>
                <a:srgbClr val="000000"/>
              </a:solidFill>
            </a:endParaRPr>
          </a:p>
          <a:p>
            <a:pPr marL="0" marR="0" lvl="0" indent="0" algn="l" rtl="0">
              <a:lnSpc>
                <a:spcPct val="90000"/>
              </a:lnSpc>
              <a:spcBef>
                <a:spcPts val="0"/>
              </a:spcBef>
              <a:spcAft>
                <a:spcPts val="0"/>
              </a:spcAft>
              <a:buClr>
                <a:srgbClr val="002060"/>
              </a:buClr>
              <a:buSzPts val="3200"/>
              <a:buFont typeface="Arial"/>
              <a:buNone/>
            </a:pPr>
            <a:r>
              <a:rPr lang="ru-RU" sz="2400">
                <a:solidFill>
                  <a:srgbClr val="000000"/>
                </a:solidFill>
              </a:rPr>
              <a:t>kooli metoodiline materjal</a:t>
            </a:r>
            <a:endParaRPr sz="2400">
              <a:solidFill>
                <a:srgbClr val="000000"/>
              </a:solidFill>
            </a:endParaRPr>
          </a:p>
          <a:p>
            <a:pPr marL="0" marR="0" lvl="0" indent="0" algn="l" rtl="0">
              <a:lnSpc>
                <a:spcPct val="90000"/>
              </a:lnSpc>
              <a:spcBef>
                <a:spcPts val="0"/>
              </a:spcBef>
              <a:spcAft>
                <a:spcPts val="0"/>
              </a:spcAft>
              <a:buClr>
                <a:srgbClr val="002060"/>
              </a:buClr>
              <a:buSzPts val="3200"/>
              <a:buFont typeface="Arial"/>
              <a:buNone/>
            </a:pPr>
            <a:br>
              <a:rPr lang="ru-RU" sz="2000" u="sng"/>
            </a:br>
            <a:endParaRPr sz="2000" u="sng">
              <a:solidFill>
                <a:srgbClr val="000000"/>
              </a:solidFill>
            </a:endParaRPr>
          </a:p>
        </p:txBody>
      </p:sp>
      <p:sp>
        <p:nvSpPr>
          <p:cNvPr id="238" name="Google Shape;238;g92e6739a07_0_25"/>
          <p:cNvSpPr txBox="1"/>
          <p:nvPr/>
        </p:nvSpPr>
        <p:spPr>
          <a:xfrm>
            <a:off x="6988029" y="2368594"/>
            <a:ext cx="4581900" cy="711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endParaRPr sz="2400" b="1" i="0" u="none" strike="noStrike" cap="none">
              <a:solidFill>
                <a:srgbClr val="002060"/>
              </a:solidFill>
              <a:latin typeface="Arial"/>
              <a:ea typeface="Arial"/>
              <a:cs typeface="Arial"/>
              <a:sym typeface="Arial"/>
            </a:endParaRPr>
          </a:p>
        </p:txBody>
      </p:sp>
      <p:sp>
        <p:nvSpPr>
          <p:cNvPr id="239" name="Google Shape;239;g92e6739a07_0_25"/>
          <p:cNvSpPr/>
          <p:nvPr/>
        </p:nvSpPr>
        <p:spPr>
          <a:xfrm>
            <a:off x="6442450" y="2327275"/>
            <a:ext cx="4986300" cy="3771000"/>
          </a:xfrm>
          <a:prstGeom prst="rect">
            <a:avLst/>
          </a:prstGeom>
          <a:noFill/>
          <a:ln>
            <a:noFill/>
          </a:ln>
        </p:spPr>
        <p:txBody>
          <a:bodyPr spcFirstLastPara="1" wrap="square" lIns="91425" tIns="45700" rIns="91425" bIns="45700" anchor="t" anchorCtr="0">
            <a:noAutofit/>
          </a:bodyPr>
          <a:lstStyle/>
          <a:p>
            <a:pPr marL="285750" lvl="0" indent="-285750" algn="just" rtl="0">
              <a:lnSpc>
                <a:spcPct val="107000"/>
              </a:lnSpc>
              <a:spcBef>
                <a:spcPts val="0"/>
              </a:spcBef>
              <a:spcAft>
                <a:spcPts val="0"/>
              </a:spcAft>
              <a:buClr>
                <a:schemeClr val="dk1"/>
              </a:buClr>
              <a:buSzPts val="1600"/>
              <a:buChar char="•"/>
            </a:pPr>
            <a:r>
              <a:rPr lang="ru-RU" sz="1600">
                <a:solidFill>
                  <a:schemeClr val="dk1"/>
                </a:solidFill>
              </a:rPr>
              <a:t>Suur (29 cm) pehme Sõber Karu õpetajale</a:t>
            </a:r>
            <a:endParaRPr sz="1600">
              <a:solidFill>
                <a:schemeClr val="dk1"/>
              </a:solidFill>
            </a:endParaRPr>
          </a:p>
          <a:p>
            <a:pPr marL="285750" lvl="0" indent="-285750" algn="just" rtl="0">
              <a:lnSpc>
                <a:spcPct val="107000"/>
              </a:lnSpc>
              <a:spcBef>
                <a:spcPts val="0"/>
              </a:spcBef>
              <a:spcAft>
                <a:spcPts val="0"/>
              </a:spcAft>
              <a:buClr>
                <a:schemeClr val="dk1"/>
              </a:buClr>
              <a:buSzPts val="1600"/>
              <a:buChar char="•"/>
            </a:pPr>
            <a:r>
              <a:rPr lang="ru-RU" sz="1600">
                <a:solidFill>
                  <a:schemeClr val="dk1"/>
                </a:solidFill>
              </a:rPr>
              <a:t>Klassi valikul väikesed Sõber Karud õpilastele</a:t>
            </a:r>
            <a:endParaRPr sz="1600">
              <a:solidFill>
                <a:schemeClr val="dk1"/>
              </a:solidFill>
            </a:endParaRPr>
          </a:p>
          <a:p>
            <a:pPr marL="285750" lvl="0" indent="-285750" algn="just" rtl="0">
              <a:lnSpc>
                <a:spcPct val="107000"/>
              </a:lnSpc>
              <a:spcBef>
                <a:spcPts val="0"/>
              </a:spcBef>
              <a:spcAft>
                <a:spcPts val="0"/>
              </a:spcAft>
              <a:buClr>
                <a:schemeClr val="dk1"/>
              </a:buClr>
              <a:buSzPts val="1600"/>
              <a:buChar char="•"/>
            </a:pPr>
            <a:r>
              <a:rPr lang="ru-RU" sz="1600">
                <a:solidFill>
                  <a:schemeClr val="dk1"/>
                </a:solidFill>
              </a:rPr>
              <a:t>Raamat „Kiusamisest vabaks! teoreetiline ja</a:t>
            </a:r>
            <a:endParaRPr sz="1600">
              <a:solidFill>
                <a:schemeClr val="dk1"/>
              </a:solidFill>
            </a:endParaRPr>
          </a:p>
          <a:p>
            <a:pPr marL="285750" lvl="0" indent="-285750" algn="just" rtl="0">
              <a:lnSpc>
                <a:spcPct val="107000"/>
              </a:lnSpc>
              <a:spcBef>
                <a:spcPts val="0"/>
              </a:spcBef>
              <a:spcAft>
                <a:spcPts val="0"/>
              </a:spcAft>
              <a:buClr>
                <a:schemeClr val="dk1"/>
              </a:buClr>
              <a:buSzPts val="1600"/>
              <a:buFont typeface="Arial"/>
              <a:buNone/>
            </a:pPr>
            <a:r>
              <a:rPr lang="ru-RU" sz="1600">
                <a:solidFill>
                  <a:schemeClr val="dk1"/>
                </a:solidFill>
              </a:rPr>
              <a:t>     praktiline käsiraamat“</a:t>
            </a:r>
            <a:endParaRPr>
              <a:solidFill>
                <a:schemeClr val="dk1"/>
              </a:solidFill>
            </a:endParaRPr>
          </a:p>
          <a:p>
            <a:pPr marL="285750" lvl="0" indent="-285750" algn="just" rtl="0">
              <a:lnSpc>
                <a:spcPct val="107000"/>
              </a:lnSpc>
              <a:spcBef>
                <a:spcPts val="0"/>
              </a:spcBef>
              <a:spcAft>
                <a:spcPts val="0"/>
              </a:spcAft>
              <a:buClr>
                <a:schemeClr val="dk1"/>
              </a:buClr>
              <a:buSzPts val="1600"/>
              <a:buChar char="•"/>
            </a:pPr>
            <a:r>
              <a:rPr lang="ru-RU" sz="1600">
                <a:solidFill>
                  <a:schemeClr val="dk1"/>
                </a:solidFill>
              </a:rPr>
              <a:t>Raamat „Koos õues. Õuetegevuste raamat“</a:t>
            </a:r>
            <a:endParaRPr>
              <a:solidFill>
                <a:schemeClr val="dk1"/>
              </a:solidFill>
            </a:endParaRPr>
          </a:p>
          <a:p>
            <a:pPr marL="285750" lvl="0" indent="-285750" algn="just" rtl="0">
              <a:lnSpc>
                <a:spcPct val="107000"/>
              </a:lnSpc>
              <a:spcBef>
                <a:spcPts val="0"/>
              </a:spcBef>
              <a:spcAft>
                <a:spcPts val="0"/>
              </a:spcAft>
              <a:buClr>
                <a:schemeClr val="dk1"/>
              </a:buClr>
              <a:buSzPts val="1600"/>
              <a:buChar char="•"/>
            </a:pPr>
            <a:r>
              <a:rPr lang="ru-RU" sz="1600">
                <a:solidFill>
                  <a:schemeClr val="dk1"/>
                </a:solidFill>
              </a:rPr>
              <a:t>Raamat „Paremad sõbrad. Sõprusprogramm“</a:t>
            </a:r>
            <a:endParaRPr>
              <a:solidFill>
                <a:schemeClr val="dk1"/>
              </a:solidFill>
            </a:endParaRPr>
          </a:p>
          <a:p>
            <a:pPr marL="285750" lvl="0" indent="-285750" algn="just" rtl="0">
              <a:lnSpc>
                <a:spcPct val="107000"/>
              </a:lnSpc>
              <a:spcBef>
                <a:spcPts val="0"/>
              </a:spcBef>
              <a:spcAft>
                <a:spcPts val="0"/>
              </a:spcAft>
              <a:buClr>
                <a:schemeClr val="dk1"/>
              </a:buClr>
              <a:buSzPts val="1600"/>
              <a:buChar char="•"/>
            </a:pPr>
            <a:r>
              <a:rPr lang="ru-RU" sz="1600">
                <a:solidFill>
                  <a:schemeClr val="dk1"/>
                </a:solidFill>
              </a:rPr>
              <a:t>Raamat „Seda, keda puudutatakse, ei kiusata“</a:t>
            </a:r>
            <a:endParaRPr>
              <a:solidFill>
                <a:schemeClr val="dk1"/>
              </a:solidFill>
            </a:endParaRPr>
          </a:p>
          <a:p>
            <a:pPr marL="285750" lvl="0" indent="-285750" algn="just" rtl="0">
              <a:lnSpc>
                <a:spcPct val="107000"/>
              </a:lnSpc>
              <a:spcBef>
                <a:spcPts val="0"/>
              </a:spcBef>
              <a:spcAft>
                <a:spcPts val="0"/>
              </a:spcAft>
              <a:buClr>
                <a:schemeClr val="dk1"/>
              </a:buClr>
              <a:buSzPts val="1600"/>
              <a:buChar char="•"/>
            </a:pPr>
            <a:r>
              <a:rPr lang="ru-RU" sz="1600">
                <a:solidFill>
                  <a:schemeClr val="dk1"/>
                </a:solidFill>
              </a:rPr>
              <a:t>Vestluskaardid 21 tk + 5 tk (ainult digitaalselt)</a:t>
            </a:r>
            <a:endParaRPr>
              <a:solidFill>
                <a:schemeClr val="dk1"/>
              </a:solidFill>
            </a:endParaRPr>
          </a:p>
          <a:p>
            <a:pPr marL="285750" lvl="0" indent="-285750" algn="just" rtl="0">
              <a:lnSpc>
                <a:spcPct val="107000"/>
              </a:lnSpc>
              <a:spcBef>
                <a:spcPts val="0"/>
              </a:spcBef>
              <a:spcAft>
                <a:spcPts val="0"/>
              </a:spcAft>
              <a:buClr>
                <a:schemeClr val="dk1"/>
              </a:buClr>
              <a:buSzPts val="1600"/>
              <a:buChar char="•"/>
            </a:pPr>
            <a:r>
              <a:rPr lang="ru-RU" sz="1600">
                <a:solidFill>
                  <a:schemeClr val="dk1"/>
                </a:solidFill>
              </a:rPr>
              <a:t>Plakatid „Meie väärtused“ (täidetud ja täidetav)</a:t>
            </a:r>
            <a:endParaRPr sz="1600">
              <a:solidFill>
                <a:schemeClr val="dk1"/>
              </a:solidFill>
            </a:endParaRPr>
          </a:p>
          <a:p>
            <a:pPr marL="285750" lvl="0" indent="-285750" algn="just" rtl="0">
              <a:lnSpc>
                <a:spcPct val="107000"/>
              </a:lnSpc>
              <a:spcBef>
                <a:spcPts val="0"/>
              </a:spcBef>
              <a:spcAft>
                <a:spcPts val="0"/>
              </a:spcAft>
              <a:buClr>
                <a:schemeClr val="dk1"/>
              </a:buClr>
              <a:buSzPts val="1600"/>
              <a:buChar char="•"/>
            </a:pPr>
            <a:r>
              <a:rPr lang="ru-RU" sz="1600">
                <a:solidFill>
                  <a:schemeClr val="dk1"/>
                </a:solidFill>
              </a:rPr>
              <a:t>Plakat „Viis nõuannet lapsevanemale“ </a:t>
            </a:r>
            <a:endParaRPr>
              <a:solidFill>
                <a:schemeClr val="dk1"/>
              </a:solidFill>
            </a:endParaRPr>
          </a:p>
          <a:p>
            <a:pPr marL="285750" lvl="0" indent="-285750" algn="just" rtl="0">
              <a:lnSpc>
                <a:spcPct val="107000"/>
              </a:lnSpc>
              <a:spcBef>
                <a:spcPts val="0"/>
              </a:spcBef>
              <a:spcAft>
                <a:spcPts val="0"/>
              </a:spcAft>
              <a:buClr>
                <a:schemeClr val="dk1"/>
              </a:buClr>
              <a:buSzPts val="1600"/>
              <a:buChar char="•"/>
            </a:pPr>
            <a:r>
              <a:rPr lang="ru-RU" sz="1600">
                <a:solidFill>
                  <a:schemeClr val="dk1"/>
                </a:solidFill>
              </a:rPr>
              <a:t>Kirjad lapsevanematele</a:t>
            </a:r>
            <a:endParaRPr>
              <a:solidFill>
                <a:schemeClr val="dk1"/>
              </a:solidFill>
            </a:endParaRPr>
          </a:p>
          <a:p>
            <a:pPr marL="285750" lvl="0" indent="-285750" algn="just" rtl="0">
              <a:lnSpc>
                <a:spcPct val="107000"/>
              </a:lnSpc>
              <a:spcBef>
                <a:spcPts val="0"/>
              </a:spcBef>
              <a:spcAft>
                <a:spcPts val="0"/>
              </a:spcAft>
              <a:buClr>
                <a:schemeClr val="dk1"/>
              </a:buClr>
              <a:buSzPts val="1600"/>
              <a:buChar char="•"/>
            </a:pPr>
            <a:r>
              <a:rPr lang="ru-RU" sz="1600">
                <a:solidFill>
                  <a:schemeClr val="dk1"/>
                </a:solidFill>
              </a:rPr>
              <a:t>Arutelukaardid õpetajatele</a:t>
            </a:r>
            <a:r>
              <a:rPr lang="ru-RU">
                <a:solidFill>
                  <a:schemeClr val="dk1"/>
                </a:solidFill>
              </a:rPr>
              <a:t> ja </a:t>
            </a:r>
            <a:r>
              <a:rPr lang="ru-RU" sz="1600">
                <a:solidFill>
                  <a:schemeClr val="dk1"/>
                </a:solidFill>
              </a:rPr>
              <a:t>lastevanematele</a:t>
            </a:r>
            <a:endParaRPr>
              <a:solidFill>
                <a:schemeClr val="dk1"/>
              </a:solidFill>
            </a:endParaRPr>
          </a:p>
          <a:p>
            <a:pPr marL="285750" lvl="0" indent="-285750" algn="just" rtl="0">
              <a:lnSpc>
                <a:spcPct val="107000"/>
              </a:lnSpc>
              <a:spcBef>
                <a:spcPts val="0"/>
              </a:spcBef>
              <a:spcAft>
                <a:spcPts val="0"/>
              </a:spcAft>
              <a:buClr>
                <a:schemeClr val="dk1"/>
              </a:buClr>
              <a:buSzPts val="1600"/>
              <a:buChar char="•"/>
            </a:pPr>
            <a:r>
              <a:rPr lang="ru-RU" sz="1600">
                <a:solidFill>
                  <a:schemeClr val="dk1"/>
                </a:solidFill>
              </a:rPr>
              <a:t>Teemapostkaardid</a:t>
            </a:r>
            <a:endParaRPr>
              <a:solidFill>
                <a:schemeClr val="dk1"/>
              </a:solidFill>
            </a:endParaRPr>
          </a:p>
          <a:p>
            <a:pPr marL="285750" lvl="0" indent="-285750" algn="just" rtl="0">
              <a:lnSpc>
                <a:spcPct val="107000"/>
              </a:lnSpc>
              <a:spcBef>
                <a:spcPts val="0"/>
              </a:spcBef>
              <a:spcAft>
                <a:spcPts val="0"/>
              </a:spcAft>
              <a:buClr>
                <a:schemeClr val="dk1"/>
              </a:buClr>
              <a:buSzPts val="1600"/>
              <a:buChar char="•"/>
            </a:pPr>
            <a:r>
              <a:rPr lang="ru-RU" sz="1600">
                <a:solidFill>
                  <a:schemeClr val="dk1"/>
                </a:solidFill>
              </a:rPr>
              <a:t>Õppemäng „Sõber Karu“</a:t>
            </a:r>
            <a:endParaRPr sz="1600">
              <a:solidFill>
                <a:schemeClr val="dk1"/>
              </a:solidFill>
            </a:endParaRPr>
          </a:p>
        </p:txBody>
      </p:sp>
      <p:pic>
        <p:nvPicPr>
          <p:cNvPr id="240" name="Google Shape;240;g92e6739a07_0_25"/>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241" name="Google Shape;241;g92e6739a07_0_25"/>
          <p:cNvPicPr preferRelativeResize="0"/>
          <p:nvPr/>
        </p:nvPicPr>
        <p:blipFill rotWithShape="1">
          <a:blip r:embed="rId4">
            <a:alphaModFix/>
          </a:blip>
          <a:srcRect l="4237" t="23225" r="3443" b="12880"/>
          <a:stretch/>
        </p:blipFill>
        <p:spPr>
          <a:xfrm>
            <a:off x="804600" y="3080200"/>
            <a:ext cx="5361300" cy="3102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246"/>
        <p:cNvGrpSpPr/>
        <p:nvPr/>
      </p:nvGrpSpPr>
      <p:grpSpPr>
        <a:xfrm>
          <a:off x="0" y="0"/>
          <a:ext cx="0" cy="0"/>
          <a:chOff x="0" y="0"/>
          <a:chExt cx="0" cy="0"/>
        </a:xfrm>
      </p:grpSpPr>
      <p:sp>
        <p:nvSpPr>
          <p:cNvPr id="247" name="Google Shape;247;g92e6739a07_0_165"/>
          <p:cNvSpPr txBox="1">
            <a:spLocks noGrp="1"/>
          </p:cNvSpPr>
          <p:nvPr>
            <p:ph type="title"/>
          </p:nvPr>
        </p:nvSpPr>
        <p:spPr>
          <a:xfrm>
            <a:off x="1072524" y="1747688"/>
            <a:ext cx="10693905" cy="491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a:solidFill>
                  <a:srgbClr val="000000"/>
                </a:solidFill>
              </a:rPr>
              <a:t>Suur Sõber Karu perede külastaja ning ühendajana </a:t>
            </a:r>
            <a:endParaRPr>
              <a:solidFill>
                <a:srgbClr val="000000"/>
              </a:solidFill>
            </a:endParaRPr>
          </a:p>
        </p:txBody>
      </p:sp>
      <p:sp>
        <p:nvSpPr>
          <p:cNvPr id="248" name="Google Shape;248;g92e6739a07_0_165"/>
          <p:cNvSpPr txBox="1"/>
          <p:nvPr/>
        </p:nvSpPr>
        <p:spPr>
          <a:xfrm>
            <a:off x="3183425" y="2371750"/>
            <a:ext cx="8583000" cy="2840100"/>
          </a:xfrm>
          <a:prstGeom prst="rect">
            <a:avLst/>
          </a:prstGeom>
          <a:noFill/>
          <a:ln>
            <a:noFill/>
          </a:ln>
        </p:spPr>
        <p:txBody>
          <a:bodyPr spcFirstLastPara="1" wrap="square" lIns="91425" tIns="91425" rIns="91425" bIns="91425" anchor="t" anchorCtr="0">
            <a:noAutofit/>
          </a:bodyPr>
          <a:lstStyle/>
          <a:p>
            <a:pPr marL="457200" marR="0" lvl="0" indent="-349250" algn="l" rtl="0">
              <a:lnSpc>
                <a:spcPct val="115000"/>
              </a:lnSpc>
              <a:spcBef>
                <a:spcPts val="0"/>
              </a:spcBef>
              <a:spcAft>
                <a:spcPts val="0"/>
              </a:spcAft>
              <a:buClr>
                <a:srgbClr val="000000"/>
              </a:buClr>
              <a:buSzPts val="1900"/>
              <a:buFont typeface="Arial"/>
              <a:buChar char="●"/>
            </a:pPr>
            <a:r>
              <a:rPr lang="ru-RU" sz="1900" b="0" i="0" u="none" strike="noStrike" cap="none">
                <a:solidFill>
                  <a:srgbClr val="000000"/>
                </a:solidFill>
                <a:latin typeface="Arial"/>
                <a:ea typeface="Arial"/>
                <a:cs typeface="Arial"/>
                <a:sym typeface="Arial"/>
              </a:rPr>
              <a:t>Suur Sõber Karu käib nädalavahetustel kodudes graafiku alusel.</a:t>
            </a:r>
            <a:endParaRPr sz="1900" b="0" i="0" u="none" strike="noStrike" cap="none">
              <a:solidFill>
                <a:srgbClr val="000000"/>
              </a:solidFill>
              <a:latin typeface="Arial"/>
              <a:ea typeface="Arial"/>
              <a:cs typeface="Arial"/>
              <a:sym typeface="Arial"/>
            </a:endParaRPr>
          </a:p>
          <a:p>
            <a:pPr marL="457200" marR="0" lvl="0" indent="-349250" algn="l" rtl="0">
              <a:lnSpc>
                <a:spcPct val="115000"/>
              </a:lnSpc>
              <a:spcBef>
                <a:spcPts val="0"/>
              </a:spcBef>
              <a:spcAft>
                <a:spcPts val="0"/>
              </a:spcAft>
              <a:buClr>
                <a:srgbClr val="000000"/>
              </a:buClr>
              <a:buSzPts val="1900"/>
              <a:buFont typeface="Arial"/>
              <a:buChar char="●"/>
            </a:pPr>
            <a:r>
              <a:rPr lang="ru-RU" sz="1900" b="0" i="0" u="none" strike="noStrike" cap="none">
                <a:solidFill>
                  <a:srgbClr val="000000"/>
                </a:solidFill>
                <a:latin typeface="Arial"/>
                <a:ea typeface="Arial"/>
                <a:cs typeface="Arial"/>
                <a:sym typeface="Arial"/>
              </a:rPr>
              <a:t>Esimene näidississekanne albumisse õpetajalt.</a:t>
            </a:r>
            <a:endParaRPr sz="1900" b="0" i="0" u="none" strike="noStrike" cap="none">
              <a:solidFill>
                <a:srgbClr val="000000"/>
              </a:solidFill>
              <a:latin typeface="Arial"/>
              <a:ea typeface="Arial"/>
              <a:cs typeface="Arial"/>
              <a:sym typeface="Arial"/>
            </a:endParaRPr>
          </a:p>
          <a:p>
            <a:pPr marL="457200" marR="0" lvl="0" indent="-349250" algn="l" rtl="0">
              <a:lnSpc>
                <a:spcPct val="115000"/>
              </a:lnSpc>
              <a:spcBef>
                <a:spcPts val="0"/>
              </a:spcBef>
              <a:spcAft>
                <a:spcPts val="0"/>
              </a:spcAft>
              <a:buClr>
                <a:srgbClr val="000000"/>
              </a:buClr>
              <a:buSzPts val="1900"/>
              <a:buFont typeface="Arial"/>
              <a:buChar char="●"/>
            </a:pPr>
            <a:r>
              <a:rPr lang="ru-RU" sz="1900" b="0" i="0" u="none" strike="noStrike" cap="none">
                <a:solidFill>
                  <a:srgbClr val="000000"/>
                </a:solidFill>
                <a:latin typeface="Arial"/>
                <a:ea typeface="Arial"/>
                <a:cs typeface="Arial"/>
                <a:sym typeface="Arial"/>
              </a:rPr>
              <a:t>Lugege koos perega albumist </a:t>
            </a:r>
            <a:r>
              <a:rPr lang="ru-RU" sz="1900"/>
              <a:t>lapse klassikaaslaste perede </a:t>
            </a:r>
            <a:r>
              <a:rPr lang="ru-RU" sz="1900" b="0" i="0" u="none" strike="noStrike" cap="none">
                <a:solidFill>
                  <a:srgbClr val="000000"/>
                </a:solidFill>
                <a:latin typeface="Arial"/>
                <a:ea typeface="Arial"/>
                <a:cs typeface="Arial"/>
                <a:sym typeface="Arial"/>
              </a:rPr>
              <a:t>kohta. Tutvuge erinevate perede ning nende tegemistega. </a:t>
            </a:r>
            <a:endParaRPr sz="1900" b="0" i="0" u="none" strike="noStrike" cap="none">
              <a:solidFill>
                <a:srgbClr val="000000"/>
              </a:solidFill>
              <a:latin typeface="Arial"/>
              <a:ea typeface="Arial"/>
              <a:cs typeface="Arial"/>
              <a:sym typeface="Arial"/>
            </a:endParaRPr>
          </a:p>
          <a:p>
            <a:pPr marL="457200" marR="0" lvl="0" indent="-349250" algn="l" rtl="0">
              <a:lnSpc>
                <a:spcPct val="115000"/>
              </a:lnSpc>
              <a:spcBef>
                <a:spcPts val="0"/>
              </a:spcBef>
              <a:spcAft>
                <a:spcPts val="0"/>
              </a:spcAft>
              <a:buClr>
                <a:srgbClr val="000000"/>
              </a:buClr>
              <a:buSzPts val="1900"/>
              <a:buFont typeface="Arial"/>
              <a:buChar char="●"/>
            </a:pPr>
            <a:r>
              <a:rPr lang="ru-RU" sz="1900" b="0" i="0" u="none" strike="noStrike" cap="none">
                <a:solidFill>
                  <a:schemeClr val="dk1"/>
                </a:solidFill>
                <a:latin typeface="Arial"/>
                <a:ea typeface="Arial"/>
                <a:cs typeface="Arial"/>
                <a:sym typeface="Arial"/>
              </a:rPr>
              <a:t>Tehke perega koos albumisse jutukesi enda nädalavahetusest ning lisage joonistusi</a:t>
            </a:r>
            <a:r>
              <a:rPr lang="ru-RU" sz="1900">
                <a:solidFill>
                  <a:schemeClr val="dk1"/>
                </a:solidFill>
              </a:rPr>
              <a:t>/</a:t>
            </a:r>
            <a:r>
              <a:rPr lang="ru-RU" sz="1900" b="0" i="0" u="none" strike="noStrike" cap="none">
                <a:solidFill>
                  <a:schemeClr val="dk1"/>
                </a:solidFill>
                <a:latin typeface="Arial"/>
                <a:ea typeface="Arial"/>
                <a:cs typeface="Arial"/>
                <a:sym typeface="Arial"/>
              </a:rPr>
              <a:t>fotosid</a:t>
            </a:r>
            <a:r>
              <a:rPr lang="ru-RU" sz="1900">
                <a:solidFill>
                  <a:schemeClr val="dk1"/>
                </a:solidFill>
              </a:rPr>
              <a:t> </a:t>
            </a:r>
            <a:r>
              <a:rPr lang="ru-RU" sz="1900"/>
              <a:t>(fookuses väärtused, mitte materiaalsed eelised).</a:t>
            </a:r>
            <a:endParaRPr sz="1900" b="0" i="0" u="none" strike="noStrike" cap="none">
              <a:latin typeface="Arial"/>
              <a:ea typeface="Arial"/>
              <a:cs typeface="Arial"/>
              <a:sym typeface="Arial"/>
            </a:endParaRPr>
          </a:p>
          <a:p>
            <a:pPr marL="457200" marR="0" lvl="0" indent="-349250" algn="l" rtl="0">
              <a:lnSpc>
                <a:spcPct val="115000"/>
              </a:lnSpc>
              <a:spcBef>
                <a:spcPts val="0"/>
              </a:spcBef>
              <a:spcAft>
                <a:spcPts val="0"/>
              </a:spcAft>
              <a:buClr>
                <a:srgbClr val="000000"/>
              </a:buClr>
              <a:buSzPts val="1900"/>
              <a:buFont typeface="Arial"/>
              <a:buChar char="●"/>
            </a:pPr>
            <a:r>
              <a:rPr lang="ru-RU" sz="1900"/>
              <a:t>Klassis</a:t>
            </a:r>
            <a:r>
              <a:rPr lang="ru-RU" sz="1900" b="0" i="0" u="none" strike="noStrike" cap="none">
                <a:solidFill>
                  <a:srgbClr val="000000"/>
                </a:solidFill>
                <a:latin typeface="Arial"/>
                <a:ea typeface="Arial"/>
                <a:cs typeface="Arial"/>
                <a:sym typeface="Arial"/>
              </a:rPr>
              <a:t> saab laps tutvustada albumi abil enda peret ja tunda</a:t>
            </a:r>
            <a:r>
              <a:rPr lang="ru-RU" sz="1900"/>
              <a:t> </a:t>
            </a:r>
            <a:r>
              <a:rPr lang="ru-RU" sz="1900" b="0" i="0" u="none" strike="noStrike" cap="none">
                <a:solidFill>
                  <a:srgbClr val="000000"/>
                </a:solidFill>
                <a:latin typeface="Arial"/>
                <a:ea typeface="Arial"/>
                <a:cs typeface="Arial"/>
                <a:sym typeface="Arial"/>
              </a:rPr>
              <a:t>uhkust </a:t>
            </a:r>
            <a:r>
              <a:rPr lang="ru-RU" sz="1900"/>
              <a:t>oma pere üle</a:t>
            </a:r>
            <a:r>
              <a:rPr lang="ru-RU" sz="1900" b="0" i="0" u="none" strike="noStrike" cap="none">
                <a:solidFill>
                  <a:srgbClr val="000000"/>
                </a:solidFill>
                <a:latin typeface="Arial"/>
                <a:ea typeface="Arial"/>
                <a:cs typeface="Arial"/>
                <a:sym typeface="Arial"/>
              </a:rPr>
              <a:t>.</a:t>
            </a:r>
            <a:endParaRPr sz="1900" b="0" i="0" u="none" strike="noStrike" cap="none">
              <a:solidFill>
                <a:srgbClr val="000000"/>
              </a:solidFill>
              <a:latin typeface="Arial"/>
              <a:ea typeface="Arial"/>
              <a:cs typeface="Arial"/>
              <a:sym typeface="Arial"/>
            </a:endParaRPr>
          </a:p>
        </p:txBody>
      </p:sp>
      <p:pic>
        <p:nvPicPr>
          <p:cNvPr id="249" name="Google Shape;249;g92e6739a07_0_165"/>
          <p:cNvPicPr preferRelativeResize="0"/>
          <p:nvPr/>
        </p:nvPicPr>
        <p:blipFill rotWithShape="1">
          <a:blip r:embed="rId3">
            <a:alphaModFix/>
          </a:blip>
          <a:srcRect l="23321" r="18051"/>
          <a:stretch/>
        </p:blipFill>
        <p:spPr>
          <a:xfrm>
            <a:off x="792300" y="2506913"/>
            <a:ext cx="2259825" cy="2569775"/>
          </a:xfrm>
          <a:prstGeom prst="rect">
            <a:avLst/>
          </a:prstGeom>
          <a:noFill/>
          <a:ln>
            <a:noFill/>
          </a:ln>
        </p:spPr>
      </p:pic>
      <p:sp>
        <p:nvSpPr>
          <p:cNvPr id="250" name="Google Shape;250;g92e6739a07_0_165"/>
          <p:cNvSpPr txBox="1"/>
          <p:nvPr/>
        </p:nvSpPr>
        <p:spPr>
          <a:xfrm>
            <a:off x="662458" y="5344799"/>
            <a:ext cx="10483500" cy="1326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ru-RU" sz="1600" b="1" i="1" u="none" strike="noStrike" cap="none">
                <a:solidFill>
                  <a:srgbClr val="000000"/>
                </a:solidFill>
                <a:latin typeface="Arial"/>
                <a:ea typeface="Arial"/>
                <a:cs typeface="Arial"/>
                <a:sym typeface="Arial"/>
              </a:rPr>
              <a:t>Näide 1.    </a:t>
            </a:r>
            <a:r>
              <a:rPr lang="ru-RU" sz="1600" b="0" i="1" u="none" strike="noStrike" cap="none">
                <a:solidFill>
                  <a:srgbClr val="000000"/>
                </a:solidFill>
                <a:latin typeface="Arial"/>
                <a:ea typeface="Arial"/>
                <a:cs typeface="Arial"/>
                <a:sym typeface="Arial"/>
              </a:rPr>
              <a:t>Kirjutage lapsega eelnevalt arutades, mis teeb tema perele kõige rohkem rõõmu. </a:t>
            </a:r>
            <a:br>
              <a:rPr lang="ru-RU" sz="1600" b="0" i="1" u="none" strike="noStrike" cap="none">
                <a:solidFill>
                  <a:srgbClr val="000000"/>
                </a:solidFill>
                <a:latin typeface="Arial"/>
                <a:ea typeface="Arial"/>
                <a:cs typeface="Arial"/>
                <a:sym typeface="Arial"/>
              </a:rPr>
            </a:br>
            <a:r>
              <a:rPr lang="ru-RU" sz="1600" b="0" i="1" u="none" strike="noStrike" cap="none">
                <a:solidFill>
                  <a:srgbClr val="000000"/>
                </a:solidFill>
                <a:latin typeface="Arial"/>
                <a:ea typeface="Arial"/>
                <a:cs typeface="Arial"/>
                <a:sym typeface="Arial"/>
              </a:rPr>
              <a:t>                  Lisage joonistusi või fotosid.</a:t>
            </a:r>
            <a:endParaRPr sz="1600" b="0" i="1"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r>
              <a:rPr lang="ru-RU" sz="1600" b="1" i="1" u="none" strike="noStrike" cap="none">
                <a:solidFill>
                  <a:srgbClr val="000000"/>
                </a:solidFill>
                <a:latin typeface="Arial"/>
                <a:ea typeface="Arial"/>
                <a:cs typeface="Arial"/>
                <a:sym typeface="Arial"/>
              </a:rPr>
              <a:t>Näide 2.    </a:t>
            </a:r>
            <a:r>
              <a:rPr lang="ru-RU" sz="1600" b="0" i="1" u="none" strike="noStrike" cap="none">
                <a:solidFill>
                  <a:srgbClr val="000000"/>
                </a:solidFill>
                <a:latin typeface="Arial"/>
                <a:ea typeface="Arial"/>
                <a:cs typeface="Arial"/>
                <a:sym typeface="Arial"/>
              </a:rPr>
              <a:t>Kirjutage lapsega eelnevalt arutledes, millised toredaid tegevusi tehti nädalavahetusel koos perega.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r>
              <a:rPr lang="ru-RU" sz="1600" b="0" i="1" u="none" strike="noStrike" cap="none">
                <a:solidFill>
                  <a:srgbClr val="000000"/>
                </a:solidFill>
                <a:latin typeface="Arial"/>
                <a:ea typeface="Arial"/>
                <a:cs typeface="Arial"/>
                <a:sym typeface="Arial"/>
              </a:rPr>
              <a:t>                  Lisage joonistusi või fotosid. </a:t>
            </a:r>
            <a:endParaRPr sz="1600" b="0" i="1" u="none" strike="noStrike" cap="none">
              <a:solidFill>
                <a:srgbClr val="000000"/>
              </a:solidFill>
              <a:latin typeface="Arial"/>
              <a:ea typeface="Arial"/>
              <a:cs typeface="Arial"/>
              <a:sym typeface="Arial"/>
            </a:endParaRPr>
          </a:p>
        </p:txBody>
      </p:sp>
      <p:pic>
        <p:nvPicPr>
          <p:cNvPr id="251" name="Google Shape;251;g92e6739a07_0_165"/>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256"/>
        <p:cNvGrpSpPr/>
        <p:nvPr/>
      </p:nvGrpSpPr>
      <p:grpSpPr>
        <a:xfrm>
          <a:off x="0" y="0"/>
          <a:ext cx="0" cy="0"/>
          <a:chOff x="0" y="0"/>
          <a:chExt cx="0" cy="0"/>
        </a:xfrm>
      </p:grpSpPr>
      <p:sp>
        <p:nvSpPr>
          <p:cNvPr id="257" name="Google Shape;257;g928d8f59ee_0_34"/>
          <p:cNvSpPr txBox="1">
            <a:spLocks noGrp="1"/>
          </p:cNvSpPr>
          <p:nvPr>
            <p:ph type="title"/>
          </p:nvPr>
        </p:nvSpPr>
        <p:spPr>
          <a:xfrm>
            <a:off x="1395750" y="2744824"/>
            <a:ext cx="9400500" cy="2293707"/>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Clr>
                <a:schemeClr val="dk1"/>
              </a:buClr>
              <a:buSzPts val="1100"/>
              <a:buFont typeface="Arial"/>
              <a:buNone/>
            </a:pPr>
            <a:r>
              <a:rPr lang="ru-RU">
                <a:solidFill>
                  <a:srgbClr val="000000"/>
                </a:solidFill>
                <a:latin typeface="Arial"/>
                <a:ea typeface="Arial"/>
                <a:cs typeface="Arial"/>
                <a:sym typeface="Arial"/>
              </a:rPr>
              <a:t>PROGRAMMI VÄÄRTUSTE JA PÕHIMÕTETE</a:t>
            </a:r>
            <a:endParaRPr>
              <a:solidFill>
                <a:srgbClr val="000000"/>
              </a:solidFill>
              <a:latin typeface="Arial"/>
              <a:ea typeface="Arial"/>
              <a:cs typeface="Arial"/>
              <a:sym typeface="Arial"/>
            </a:endParaRPr>
          </a:p>
          <a:p>
            <a:pPr marL="0" lvl="0" indent="0" algn="ctr" rtl="0">
              <a:lnSpc>
                <a:spcPct val="150000"/>
              </a:lnSpc>
              <a:spcBef>
                <a:spcPts val="0"/>
              </a:spcBef>
              <a:spcAft>
                <a:spcPts val="0"/>
              </a:spcAft>
              <a:buClr>
                <a:schemeClr val="dk1"/>
              </a:buClr>
              <a:buSzPts val="1100"/>
              <a:buFont typeface="Arial"/>
              <a:buNone/>
            </a:pPr>
            <a:r>
              <a:rPr lang="ru-RU">
                <a:solidFill>
                  <a:srgbClr val="000000"/>
                </a:solidFill>
                <a:latin typeface="Arial"/>
                <a:ea typeface="Arial"/>
                <a:cs typeface="Arial"/>
                <a:sym typeface="Arial"/>
              </a:rPr>
              <a:t>JUURUTAMINE HARIDUSASUTUSES </a:t>
            </a:r>
            <a:br>
              <a:rPr lang="ru-RU">
                <a:solidFill>
                  <a:srgbClr val="000000"/>
                </a:solidFill>
                <a:latin typeface="Arial"/>
                <a:ea typeface="Arial"/>
                <a:cs typeface="Arial"/>
                <a:sym typeface="Arial"/>
              </a:rPr>
            </a:br>
            <a:r>
              <a:rPr lang="ru-RU">
                <a:solidFill>
                  <a:srgbClr val="000000"/>
                </a:solidFill>
                <a:latin typeface="Arial"/>
                <a:ea typeface="Arial"/>
                <a:cs typeface="Arial"/>
                <a:sym typeface="Arial"/>
              </a:rPr>
              <a:t>KOOSTÖÖS LASTEVANEMATEGA</a:t>
            </a:r>
            <a:endParaRPr>
              <a:solidFill>
                <a:srgbClr val="000000"/>
              </a:solidFill>
              <a:latin typeface="Arial"/>
              <a:ea typeface="Arial"/>
              <a:cs typeface="Arial"/>
              <a:sym typeface="Arial"/>
            </a:endParaRPr>
          </a:p>
        </p:txBody>
      </p:sp>
      <p:pic>
        <p:nvPicPr>
          <p:cNvPr id="258" name="Google Shape;258;g928d8f59ee_0_34"/>
          <p:cNvPicPr preferRelativeResize="0"/>
          <p:nvPr/>
        </p:nvPicPr>
        <p:blipFill rotWithShape="1">
          <a:blip r:embed="rId3">
            <a:alphaModFix/>
          </a:blip>
          <a:srcRect t="5226" b="15218"/>
          <a:stretch/>
        </p:blipFill>
        <p:spPr>
          <a:xfrm>
            <a:off x="0" y="0"/>
            <a:ext cx="12191999" cy="11851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262"/>
        <p:cNvGrpSpPr/>
        <p:nvPr/>
      </p:nvGrpSpPr>
      <p:grpSpPr>
        <a:xfrm>
          <a:off x="0" y="0"/>
          <a:ext cx="0" cy="0"/>
          <a:chOff x="0" y="0"/>
          <a:chExt cx="0" cy="0"/>
        </a:xfrm>
      </p:grpSpPr>
      <p:sp>
        <p:nvSpPr>
          <p:cNvPr id="263" name="Google Shape;263;p13"/>
          <p:cNvSpPr txBox="1">
            <a:spLocks noGrp="1"/>
          </p:cNvSpPr>
          <p:nvPr>
            <p:ph type="title"/>
          </p:nvPr>
        </p:nvSpPr>
        <p:spPr>
          <a:xfrm>
            <a:off x="1533255" y="1747496"/>
            <a:ext cx="8486700" cy="1038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0000"/>
              </a:buClr>
              <a:buSzPts val="2800"/>
              <a:buFont typeface="Arial"/>
              <a:buNone/>
            </a:pPr>
            <a:r>
              <a:rPr lang="ru-RU" sz="2600">
                <a:solidFill>
                  <a:srgbClr val="000000"/>
                </a:solidFill>
              </a:rPr>
              <a:t>„Kiusamisest vabaks!“ programmi väärtuste juurutamine haridusasutuses </a:t>
            </a:r>
            <a:endParaRPr sz="2600">
              <a:solidFill>
                <a:srgbClr val="000000"/>
              </a:solidFill>
            </a:endParaRPr>
          </a:p>
        </p:txBody>
      </p:sp>
      <p:sp>
        <p:nvSpPr>
          <p:cNvPr id="264" name="Google Shape;264;p13"/>
          <p:cNvSpPr txBox="1">
            <a:spLocks noGrp="1"/>
          </p:cNvSpPr>
          <p:nvPr>
            <p:ph type="body" idx="1"/>
          </p:nvPr>
        </p:nvSpPr>
        <p:spPr>
          <a:xfrm>
            <a:off x="1176925" y="2664700"/>
            <a:ext cx="7076400" cy="2944800"/>
          </a:xfrm>
          <a:prstGeom prst="rect">
            <a:avLst/>
          </a:prstGeom>
          <a:noFill/>
          <a:ln>
            <a:noFill/>
          </a:ln>
        </p:spPr>
        <p:txBody>
          <a:bodyPr spcFirstLastPara="1" wrap="square" lIns="91425" tIns="45700" rIns="91425" bIns="45700" anchor="t" anchorCtr="0">
            <a:noAutofit/>
          </a:bodyPr>
          <a:lstStyle/>
          <a:p>
            <a:pPr marL="457200" lvl="0" indent="-406400" algn="just" rtl="0">
              <a:lnSpc>
                <a:spcPct val="80000"/>
              </a:lnSpc>
              <a:spcBef>
                <a:spcPts val="1000"/>
              </a:spcBef>
              <a:spcAft>
                <a:spcPts val="0"/>
              </a:spcAft>
              <a:buSzPts val="2800"/>
              <a:buChar char="•"/>
            </a:pPr>
            <a:r>
              <a:rPr lang="ru-RU" sz="1800">
                <a:solidFill>
                  <a:schemeClr val="dk1"/>
                </a:solidFill>
              </a:rPr>
              <a:t>Lastega töötavad professionaalid ehk </a:t>
            </a:r>
            <a:r>
              <a:rPr lang="ru-RU" sz="1800" b="1">
                <a:solidFill>
                  <a:schemeClr val="dk1"/>
                </a:solidFill>
              </a:rPr>
              <a:t>kogu </a:t>
            </a:r>
            <a:r>
              <a:rPr lang="ru-RU" sz="1800" b="1"/>
              <a:t>asutuse</a:t>
            </a:r>
            <a:r>
              <a:rPr lang="ru-RU" sz="1800" b="1">
                <a:solidFill>
                  <a:schemeClr val="dk1"/>
                </a:solidFill>
              </a:rPr>
              <a:t> personal</a:t>
            </a:r>
            <a:r>
              <a:rPr lang="ru-RU" sz="1800">
                <a:solidFill>
                  <a:schemeClr val="dk1"/>
                </a:solidFill>
              </a:rPr>
              <a:t>. Neid innustatakse ja juhendatakse sallivust suurendavate sotsiaalsete käitumismudelite rajamisel. K</a:t>
            </a:r>
            <a:r>
              <a:rPr lang="ru-RU" sz="1800"/>
              <a:t>õik töötajad</a:t>
            </a:r>
            <a:r>
              <a:rPr lang="ru-RU" sz="1800">
                <a:solidFill>
                  <a:schemeClr val="dk1"/>
                </a:solidFill>
              </a:rPr>
              <a:t> on eeskujudeks.</a:t>
            </a:r>
            <a:endParaRPr sz="1800">
              <a:solidFill>
                <a:schemeClr val="dk1"/>
              </a:solidFill>
            </a:endParaRPr>
          </a:p>
          <a:p>
            <a:pPr marL="457200" lvl="0" indent="-406400" algn="just" rtl="0">
              <a:lnSpc>
                <a:spcPct val="80000"/>
              </a:lnSpc>
              <a:spcBef>
                <a:spcPts val="1000"/>
              </a:spcBef>
              <a:spcAft>
                <a:spcPts val="0"/>
              </a:spcAft>
              <a:buSzPts val="2800"/>
              <a:buChar char="•"/>
            </a:pPr>
            <a:r>
              <a:rPr lang="ru-RU" sz="1800" b="1">
                <a:solidFill>
                  <a:schemeClr val="dk1"/>
                </a:solidFill>
              </a:rPr>
              <a:t>Lapsevanemad</a:t>
            </a:r>
            <a:r>
              <a:rPr lang="ru-RU" sz="1800">
                <a:solidFill>
                  <a:schemeClr val="dk1"/>
                </a:solidFill>
              </a:rPr>
              <a:t>, keda innustatakse programmi tegevusi toetama ja muudetakse otseste ettepanekutega nende tegevuste eest vastutavaks.</a:t>
            </a:r>
            <a:endParaRPr sz="1800">
              <a:solidFill>
                <a:schemeClr val="dk1"/>
              </a:solidFill>
            </a:endParaRPr>
          </a:p>
          <a:p>
            <a:pPr marL="457200" lvl="0" indent="-406400" algn="just" rtl="0">
              <a:lnSpc>
                <a:spcPct val="80000"/>
              </a:lnSpc>
              <a:spcBef>
                <a:spcPts val="1000"/>
              </a:spcBef>
              <a:spcAft>
                <a:spcPts val="0"/>
              </a:spcAft>
              <a:buSzPts val="2800"/>
              <a:buChar char="•"/>
            </a:pPr>
            <a:r>
              <a:rPr lang="ru-RU" sz="1800" b="1">
                <a:solidFill>
                  <a:schemeClr val="dk1"/>
                </a:solidFill>
              </a:rPr>
              <a:t>Lapsed, </a:t>
            </a:r>
            <a:r>
              <a:rPr lang="ru-RU" sz="1800">
                <a:solidFill>
                  <a:schemeClr val="dk1"/>
                </a:solidFill>
              </a:rPr>
              <a:t>keda kaasatakse kogu lastekollektiivi. Erilist tähelepanu pööratakse passiivsetele pealtvaatajatele, kes moodustavad tähtsa osa tõrjumismudelitest.  </a:t>
            </a:r>
            <a:endParaRPr sz="1800">
              <a:solidFill>
                <a:schemeClr val="dk1"/>
              </a:solidFill>
            </a:endParaRPr>
          </a:p>
          <a:p>
            <a:pPr marL="457200" lvl="0" indent="-228600" algn="just" rtl="0">
              <a:lnSpc>
                <a:spcPct val="80000"/>
              </a:lnSpc>
              <a:spcBef>
                <a:spcPts val="1000"/>
              </a:spcBef>
              <a:spcAft>
                <a:spcPts val="0"/>
              </a:spcAft>
              <a:buSzPts val="2800"/>
              <a:buNone/>
            </a:pPr>
            <a:endParaRPr sz="1850">
              <a:solidFill>
                <a:srgbClr val="002060"/>
              </a:solidFill>
            </a:endParaRPr>
          </a:p>
        </p:txBody>
      </p:sp>
      <p:pic>
        <p:nvPicPr>
          <p:cNvPr id="265" name="Google Shape;265;p13"/>
          <p:cNvPicPr preferRelativeResize="0"/>
          <p:nvPr/>
        </p:nvPicPr>
        <p:blipFill rotWithShape="1">
          <a:blip r:embed="rId3">
            <a:alphaModFix/>
          </a:blip>
          <a:srcRect/>
          <a:stretch/>
        </p:blipFill>
        <p:spPr>
          <a:xfrm>
            <a:off x="8562999" y="3070077"/>
            <a:ext cx="2961913" cy="2134050"/>
          </a:xfrm>
          <a:prstGeom prst="rect">
            <a:avLst/>
          </a:prstGeom>
          <a:noFill/>
          <a:ln>
            <a:noFill/>
          </a:ln>
        </p:spPr>
      </p:pic>
      <p:pic>
        <p:nvPicPr>
          <p:cNvPr id="266" name="Google Shape;266;p13"/>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
          <p:cNvSpPr/>
          <p:nvPr/>
        </p:nvSpPr>
        <p:spPr>
          <a:xfrm>
            <a:off x="4442604" y="1555700"/>
            <a:ext cx="7331021" cy="509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ru-RU" sz="2200" b="1" i="0" u="none" strike="noStrike" cap="none">
                <a:solidFill>
                  <a:schemeClr val="dk1"/>
                </a:solidFill>
                <a:latin typeface="Arial"/>
                <a:ea typeface="Arial"/>
                <a:cs typeface="Arial"/>
                <a:sym typeface="Arial"/>
              </a:rPr>
              <a:t>Kiusamise ennetustöö vundament on </a:t>
            </a:r>
            <a:r>
              <a:rPr lang="ru-RU" sz="3200" b="1" i="0" u="none" strike="noStrike" cap="none">
                <a:solidFill>
                  <a:schemeClr val="dk1"/>
                </a:solidFill>
                <a:latin typeface="Arial"/>
                <a:ea typeface="Arial"/>
                <a:cs typeface="Arial"/>
                <a:sym typeface="Arial"/>
              </a:rPr>
              <a:t>väärtused</a:t>
            </a:r>
            <a:r>
              <a:rPr lang="ru-RU" sz="2400" b="1" i="0" u="none" strike="noStrike" cap="none">
                <a:solidFill>
                  <a:schemeClr val="dk1"/>
                </a:solidFill>
                <a:latin typeface="Arial"/>
                <a:ea typeface="Arial"/>
                <a:cs typeface="Arial"/>
                <a:sym typeface="Arial"/>
              </a:rPr>
              <a:t> </a:t>
            </a:r>
            <a:endParaRPr sz="2400" b="1" i="0" u="none" strike="noStrike" cap="none">
              <a:solidFill>
                <a:schemeClr val="dk1"/>
              </a:solidFill>
              <a:latin typeface="Arial"/>
              <a:ea typeface="Arial"/>
              <a:cs typeface="Arial"/>
              <a:sym typeface="Arial"/>
            </a:endParaRPr>
          </a:p>
        </p:txBody>
      </p:sp>
      <p:sp>
        <p:nvSpPr>
          <p:cNvPr id="272" name="Google Shape;272;p3"/>
          <p:cNvSpPr txBox="1"/>
          <p:nvPr/>
        </p:nvSpPr>
        <p:spPr>
          <a:xfrm>
            <a:off x="5286175" y="2354325"/>
            <a:ext cx="6454376" cy="402922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ru-RU" sz="2000" b="1" i="0" u="none" strike="noStrike" cap="none">
                <a:solidFill>
                  <a:schemeClr val="dk1"/>
                </a:solidFill>
                <a:latin typeface="Arial"/>
                <a:ea typeface="Arial"/>
                <a:cs typeface="Arial"/>
                <a:sym typeface="Arial"/>
              </a:rPr>
              <a:t>SALLIVUS</a:t>
            </a:r>
            <a:r>
              <a:rPr lang="ru-RU" sz="1800" b="0" i="0" u="none" strike="noStrike" cap="none">
                <a:solidFill>
                  <a:schemeClr val="dk1"/>
                </a:solidFill>
                <a:latin typeface="Arial"/>
                <a:ea typeface="Arial"/>
                <a:cs typeface="Arial"/>
                <a:sym typeface="Arial"/>
              </a:rPr>
              <a:t>   Arvestame üksteise erinevustega ja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kohtleme teineteist võrdsetena.</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a:solidFill>
                  <a:schemeClr val="dk1"/>
                </a:solidFill>
                <a:latin typeface="Arial"/>
                <a:ea typeface="Arial"/>
                <a:cs typeface="Arial"/>
                <a:sym typeface="Arial"/>
              </a:rPr>
              <a:t>AUSTUS</a:t>
            </a:r>
            <a:r>
              <a:rPr lang="ru-RU" sz="1800" b="0" i="0" u="none" strike="noStrike" cap="none">
                <a:solidFill>
                  <a:schemeClr val="dk1"/>
                </a:solidFill>
                <a:latin typeface="Arial"/>
                <a:ea typeface="Arial"/>
                <a:cs typeface="Arial"/>
                <a:sym typeface="Arial"/>
              </a:rPr>
              <a:t>       Arvestame kaaslastega ja oleme oma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viisaka käitumisega teineteisele eeskujuks.</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a:solidFill>
                  <a:schemeClr val="dk1"/>
                </a:solidFill>
                <a:latin typeface="Arial"/>
                <a:ea typeface="Arial"/>
                <a:cs typeface="Arial"/>
                <a:sym typeface="Arial"/>
              </a:rPr>
              <a:t>HOOLIVUS</a:t>
            </a:r>
            <a:r>
              <a:rPr lang="ru-RU" sz="1800" b="0" i="0" u="none" strike="noStrike" cap="none">
                <a:solidFill>
                  <a:schemeClr val="dk1"/>
                </a:solidFill>
                <a:latin typeface="Arial"/>
                <a:ea typeface="Arial"/>
                <a:cs typeface="Arial"/>
                <a:sym typeface="Arial"/>
              </a:rPr>
              <a:t>   Näitame kaaslaste suhtes üles huvi ja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abivalmidust.</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a:solidFill>
                  <a:schemeClr val="dk1"/>
                </a:solidFill>
                <a:latin typeface="Arial"/>
                <a:ea typeface="Arial"/>
                <a:cs typeface="Arial"/>
                <a:sym typeface="Arial"/>
              </a:rPr>
              <a:t>JULGUS</a:t>
            </a:r>
            <a:r>
              <a:rPr lang="ru-RU" sz="1800" b="0" i="0" u="none" strike="noStrike" cap="none">
                <a:solidFill>
                  <a:schemeClr val="dk1"/>
                </a:solidFill>
                <a:latin typeface="Arial"/>
                <a:ea typeface="Arial"/>
                <a:cs typeface="Arial"/>
                <a:sym typeface="Arial"/>
              </a:rPr>
              <a:t>        Jääme endale kindlaks</a:t>
            </a:r>
            <a:r>
              <a:rPr lang="ru-RU" sz="1800" b="1" i="0" u="none" strike="noStrike" cap="none">
                <a:solidFill>
                  <a:schemeClr val="dk1"/>
                </a:solidFill>
                <a:latin typeface="Arial"/>
                <a:ea typeface="Arial"/>
                <a:cs typeface="Arial"/>
                <a:sym typeface="Arial"/>
              </a:rPr>
              <a:t> </a:t>
            </a:r>
            <a:r>
              <a:rPr lang="ru-RU" sz="1800" b="0" i="0" u="none" strike="noStrike" cap="none">
                <a:solidFill>
                  <a:schemeClr val="dk1"/>
                </a:solidFill>
                <a:latin typeface="Arial"/>
                <a:ea typeface="Arial"/>
                <a:cs typeface="Arial"/>
                <a:sym typeface="Arial"/>
              </a:rPr>
              <a:t>ja kaitseme üksteist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ebaõigluse eest.</a:t>
            </a: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ru-RU" sz="1400" b="1" i="1" u="none" strike="noStrike" cap="none">
                <a:solidFill>
                  <a:schemeClr val="dk1"/>
                </a:solidFill>
                <a:latin typeface="Arial"/>
                <a:ea typeface="Arial"/>
                <a:cs typeface="Arial"/>
                <a:sym typeface="Arial"/>
              </a:rPr>
              <a:t>Kõik ei saa olla</a:t>
            </a:r>
            <a:r>
              <a:rPr lang="ru-RU" b="1" i="1">
                <a:solidFill>
                  <a:schemeClr val="dk1"/>
                </a:solidFill>
              </a:rPr>
              <a:t> klassis </a:t>
            </a:r>
            <a:r>
              <a:rPr lang="ru-RU" sz="1400" b="1" i="1" u="none" strike="noStrike" cap="none">
                <a:solidFill>
                  <a:schemeClr val="dk1"/>
                </a:solidFill>
                <a:latin typeface="Arial"/>
                <a:ea typeface="Arial"/>
                <a:cs typeface="Arial"/>
                <a:sym typeface="Arial"/>
              </a:rPr>
              <a:t>parimad sõbrad, kuid kõik saavad ja peavad olema head kaaslased ehk käituma neljast põhiväärtusest lähtuvalt.</a:t>
            </a:r>
            <a:endParaRPr sz="1400" b="1" i="1" u="none" strike="noStrike" cap="none">
              <a:solidFill>
                <a:schemeClr val="dk1"/>
              </a:solidFill>
              <a:latin typeface="Arial"/>
              <a:ea typeface="Arial"/>
              <a:cs typeface="Arial"/>
              <a:sym typeface="Arial"/>
            </a:endParaRPr>
          </a:p>
        </p:txBody>
      </p:sp>
      <p:pic>
        <p:nvPicPr>
          <p:cNvPr id="273" name="Google Shape;273;p3"/>
          <p:cNvPicPr preferRelativeResize="0"/>
          <p:nvPr/>
        </p:nvPicPr>
        <p:blipFill rotWithShape="1">
          <a:blip r:embed="rId3">
            <a:alphaModFix/>
          </a:blip>
          <a:srcRect t="5226" b="15218"/>
          <a:stretch/>
        </p:blipFill>
        <p:spPr>
          <a:xfrm>
            <a:off x="0" y="0"/>
            <a:ext cx="12191999" cy="1185175"/>
          </a:xfrm>
          <a:prstGeom prst="rect">
            <a:avLst/>
          </a:prstGeom>
          <a:noFill/>
          <a:ln>
            <a:noFill/>
          </a:ln>
        </p:spPr>
      </p:pic>
      <p:sp>
        <p:nvSpPr>
          <p:cNvPr id="274" name="Google Shape;274;p3"/>
          <p:cNvSpPr/>
          <p:nvPr/>
        </p:nvSpPr>
        <p:spPr>
          <a:xfrm>
            <a:off x="226000" y="864875"/>
            <a:ext cx="2312100" cy="2011800"/>
          </a:xfrm>
          <a:prstGeom prst="flowChartConnector">
            <a:avLst/>
          </a:prstGeom>
          <a:solidFill>
            <a:srgbClr val="FFFFFF"/>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u-RU" sz="1300" b="1" i="0" u="none" strike="noStrike" cap="none">
                <a:solidFill>
                  <a:srgbClr val="000000"/>
                </a:solidFill>
                <a:latin typeface="Arial"/>
                <a:ea typeface="Arial"/>
                <a:cs typeface="Arial"/>
                <a:sym typeface="Arial"/>
              </a:rPr>
              <a:t>OOTUS VANEMATELE: programmi põhiväärtusi rakendatakse ka kodus ja suheldes teiste vanematega</a:t>
            </a:r>
            <a:endParaRPr sz="1300" b="1" i="0" u="none" strike="noStrike" cap="none">
              <a:solidFill>
                <a:srgbClr val="000000"/>
              </a:solidFill>
              <a:latin typeface="Arial"/>
              <a:ea typeface="Arial"/>
              <a:cs typeface="Arial"/>
              <a:sym typeface="Arial"/>
            </a:endParaRPr>
          </a:p>
        </p:txBody>
      </p:sp>
      <p:pic>
        <p:nvPicPr>
          <p:cNvPr id="275" name="Google Shape;275;p3"/>
          <p:cNvPicPr preferRelativeResize="0"/>
          <p:nvPr/>
        </p:nvPicPr>
        <p:blipFill>
          <a:blip r:embed="rId4">
            <a:alphaModFix/>
          </a:blip>
          <a:stretch>
            <a:fillRect/>
          </a:stretch>
        </p:blipFill>
        <p:spPr>
          <a:xfrm>
            <a:off x="2225925" y="2594050"/>
            <a:ext cx="2556101" cy="36765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9cb1e835b6_0_92"/>
          <p:cNvSpPr txBox="1">
            <a:spLocks noGrp="1"/>
          </p:cNvSpPr>
          <p:nvPr>
            <p:ph type="title"/>
          </p:nvPr>
        </p:nvSpPr>
        <p:spPr>
          <a:xfrm>
            <a:off x="4973425" y="2090550"/>
            <a:ext cx="6473100" cy="3711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ru-RU" sz="2200">
                <a:solidFill>
                  <a:srgbClr val="000000"/>
                </a:solidFill>
              </a:rPr>
              <a:t>Harjutus lastevanematele:</a:t>
            </a:r>
            <a:r>
              <a:rPr lang="ru-RU" sz="2200" b="0">
                <a:solidFill>
                  <a:srgbClr val="000000"/>
                </a:solidFill>
              </a:rPr>
              <a:t> </a:t>
            </a:r>
            <a:endParaRPr sz="2200" b="0">
              <a:solidFill>
                <a:srgbClr val="000000"/>
              </a:solidFill>
            </a:endParaRPr>
          </a:p>
          <a:p>
            <a:pPr marL="0" lvl="0" indent="0" algn="ctr" rtl="0">
              <a:lnSpc>
                <a:spcPct val="100000"/>
              </a:lnSpc>
              <a:spcBef>
                <a:spcPts val="0"/>
              </a:spcBef>
              <a:spcAft>
                <a:spcPts val="0"/>
              </a:spcAft>
              <a:buClr>
                <a:schemeClr val="dk1"/>
              </a:buClr>
              <a:buSzPts val="1100"/>
              <a:buFont typeface="Arial"/>
              <a:buNone/>
            </a:pPr>
            <a:r>
              <a:rPr lang="ru-RU" sz="2200">
                <a:solidFill>
                  <a:srgbClr val="000000"/>
                </a:solidFill>
              </a:rPr>
              <a:t>väärtuste tutvustamine “Vanem kui eeskuju” </a:t>
            </a:r>
            <a:endParaRPr sz="2200">
              <a:solidFill>
                <a:srgbClr val="000000"/>
              </a:solidFill>
            </a:endParaRPr>
          </a:p>
          <a:p>
            <a:pPr marL="0" lvl="0" indent="0" algn="ctr" rtl="0">
              <a:lnSpc>
                <a:spcPct val="100000"/>
              </a:lnSpc>
              <a:spcBef>
                <a:spcPts val="0"/>
              </a:spcBef>
              <a:spcAft>
                <a:spcPts val="0"/>
              </a:spcAft>
              <a:buClr>
                <a:schemeClr val="dk1"/>
              </a:buClr>
              <a:buSzPts val="1100"/>
              <a:buFont typeface="Arial"/>
              <a:buNone/>
            </a:pPr>
            <a:r>
              <a:rPr lang="ru-RU" sz="2200" b="0">
                <a:solidFill>
                  <a:srgbClr val="000000"/>
                </a:solidFill>
              </a:rPr>
              <a:t>(vanemad täidavad tühje plakateid rühmades)</a:t>
            </a:r>
            <a:br>
              <a:rPr lang="ru-RU" sz="2200" b="0">
                <a:solidFill>
                  <a:srgbClr val="000000"/>
                </a:solidFill>
              </a:rPr>
            </a:br>
            <a:br>
              <a:rPr lang="ru-RU" sz="2200" b="0">
                <a:solidFill>
                  <a:srgbClr val="000000"/>
                </a:solidFill>
              </a:rPr>
            </a:br>
            <a:r>
              <a:rPr lang="ru-RU" sz="2200" b="0">
                <a:solidFill>
                  <a:srgbClr val="000000"/>
                </a:solidFill>
              </a:rPr>
              <a:t>Olen hooliv lapsevanem, sest ma  ....</a:t>
            </a:r>
            <a:br>
              <a:rPr lang="ru-RU" sz="2200" b="0">
                <a:solidFill>
                  <a:srgbClr val="000000"/>
                </a:solidFill>
              </a:rPr>
            </a:br>
            <a:r>
              <a:rPr lang="ru-RU" sz="2200" b="0">
                <a:solidFill>
                  <a:srgbClr val="000000"/>
                </a:solidFill>
              </a:rPr>
              <a:t>Olen salliv lapsevanem, sest ma  ....</a:t>
            </a:r>
            <a:br>
              <a:rPr lang="ru-RU" sz="2200" b="0">
                <a:solidFill>
                  <a:srgbClr val="000000"/>
                </a:solidFill>
              </a:rPr>
            </a:br>
            <a:r>
              <a:rPr lang="ru-RU" sz="2200" b="0">
                <a:solidFill>
                  <a:srgbClr val="000000"/>
                </a:solidFill>
              </a:rPr>
              <a:t>Olen austav </a:t>
            </a:r>
            <a:r>
              <a:rPr lang="ru-RU" sz="2200" b="0">
                <a:solidFill>
                  <a:schemeClr val="dk1"/>
                </a:solidFill>
              </a:rPr>
              <a:t>lapsevanem</a:t>
            </a:r>
            <a:r>
              <a:rPr lang="ru-RU" sz="2200" b="0">
                <a:solidFill>
                  <a:srgbClr val="000000"/>
                </a:solidFill>
              </a:rPr>
              <a:t>, sest ma  ....</a:t>
            </a:r>
            <a:br>
              <a:rPr lang="ru-RU" sz="2200" b="0">
                <a:solidFill>
                  <a:srgbClr val="000000"/>
                </a:solidFill>
              </a:rPr>
            </a:br>
            <a:r>
              <a:rPr lang="ru-RU" sz="2200" b="0">
                <a:solidFill>
                  <a:srgbClr val="000000"/>
                </a:solidFill>
              </a:rPr>
              <a:t>Olen julge lapsevanem, sest ma ....</a:t>
            </a:r>
            <a:br>
              <a:rPr lang="ru-RU" sz="2200" b="0">
                <a:solidFill>
                  <a:srgbClr val="000000"/>
                </a:solidFill>
              </a:rPr>
            </a:br>
            <a:br>
              <a:rPr lang="ru-RU" sz="2200" b="0">
                <a:solidFill>
                  <a:srgbClr val="000000"/>
                </a:solidFill>
              </a:rPr>
            </a:br>
            <a:r>
              <a:rPr lang="ru-RU" sz="2200" b="0">
                <a:solidFill>
                  <a:srgbClr val="000000"/>
                </a:solidFill>
              </a:rPr>
              <a:t>Täidetud plakat jääb klassi õpilastele uurimiseks ja täiendamiseks.</a:t>
            </a:r>
            <a:endParaRPr sz="2200" b="0">
              <a:solidFill>
                <a:srgbClr val="000000"/>
              </a:solidFill>
            </a:endParaRPr>
          </a:p>
        </p:txBody>
      </p:sp>
      <p:pic>
        <p:nvPicPr>
          <p:cNvPr id="282" name="Google Shape;282;g9cb1e835b6_0_92"/>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283" name="Google Shape;283;g9cb1e835b6_0_92"/>
          <p:cNvPicPr preferRelativeResize="0"/>
          <p:nvPr/>
        </p:nvPicPr>
        <p:blipFill rotWithShape="1">
          <a:blip r:embed="rId4">
            <a:alphaModFix/>
          </a:blip>
          <a:srcRect l="34554" t="9679" r="34984" b="20331"/>
          <a:stretch/>
        </p:blipFill>
        <p:spPr>
          <a:xfrm>
            <a:off x="1099332" y="1660143"/>
            <a:ext cx="3537926" cy="45723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g9e02c22856_0_96"/>
          <p:cNvSpPr txBox="1">
            <a:spLocks noGrp="1"/>
          </p:cNvSpPr>
          <p:nvPr>
            <p:ph type="ctrTitle"/>
          </p:nvPr>
        </p:nvSpPr>
        <p:spPr>
          <a:xfrm>
            <a:off x="1239450" y="1733908"/>
            <a:ext cx="9713100" cy="3588589"/>
          </a:xfrm>
          <a:prstGeom prst="rect">
            <a:avLst/>
          </a:prstGeom>
          <a:noFill/>
          <a:ln>
            <a:noFill/>
          </a:ln>
        </p:spPr>
        <p:txBody>
          <a:bodyPr spcFirstLastPara="1" wrap="square" lIns="91425" tIns="45700" rIns="91425" bIns="45700" anchor="ctr" anchorCtr="0">
            <a:noAutofit/>
          </a:bodyPr>
          <a:lstStyle/>
          <a:p>
            <a:pPr marL="0" lvl="0" indent="0" algn="just" rtl="0">
              <a:lnSpc>
                <a:spcPct val="100000"/>
              </a:lnSpc>
              <a:spcBef>
                <a:spcPts val="0"/>
              </a:spcBef>
              <a:spcAft>
                <a:spcPts val="0"/>
              </a:spcAft>
              <a:buSzPts val="4400"/>
              <a:buNone/>
            </a:pPr>
            <a:endParaRPr sz="1800" b="0" i="1">
              <a:solidFill>
                <a:schemeClr val="dk1"/>
              </a:solidFill>
            </a:endParaRPr>
          </a:p>
          <a:p>
            <a:pPr marL="0" lvl="0" indent="0" algn="just" rtl="0">
              <a:lnSpc>
                <a:spcPct val="100000"/>
              </a:lnSpc>
              <a:spcBef>
                <a:spcPts val="0"/>
              </a:spcBef>
              <a:spcAft>
                <a:spcPts val="0"/>
              </a:spcAft>
              <a:buSzPts val="4400"/>
              <a:buNone/>
            </a:pPr>
            <a:endParaRPr sz="1800" b="0" i="1">
              <a:solidFill>
                <a:schemeClr val="dk1"/>
              </a:solidFill>
            </a:endParaRPr>
          </a:p>
          <a:p>
            <a:pPr marL="0" lvl="0" indent="0" algn="just" rtl="0">
              <a:lnSpc>
                <a:spcPct val="100000"/>
              </a:lnSpc>
              <a:spcBef>
                <a:spcPts val="0"/>
              </a:spcBef>
              <a:spcAft>
                <a:spcPts val="0"/>
              </a:spcAft>
              <a:buSzPts val="4400"/>
              <a:buNone/>
            </a:pPr>
            <a:r>
              <a:rPr lang="ru-RU" sz="1800" b="0" i="1">
                <a:solidFill>
                  <a:schemeClr val="dk1"/>
                </a:solidFill>
              </a:rPr>
              <a:t>“</a:t>
            </a:r>
            <a:r>
              <a:rPr lang="ru-RU" sz="1800" b="0">
                <a:solidFill>
                  <a:schemeClr val="dk1"/>
                </a:solidFill>
              </a:rPr>
              <a:t>Kiusamisest vabaks!” lastevanemate </a:t>
            </a:r>
            <a:r>
              <a:rPr lang="ru-RU" sz="1800">
                <a:solidFill>
                  <a:schemeClr val="dk1"/>
                </a:solidFill>
              </a:rPr>
              <a:t>koosoleku peatükid valivad ja viivad läbi õpetajad ise</a:t>
            </a:r>
            <a:r>
              <a:rPr lang="ru-RU" sz="1800" b="0">
                <a:solidFill>
                  <a:schemeClr val="dk1"/>
                </a:solidFill>
              </a:rPr>
              <a:t>. Soovitatav on vanemaid mitte lihtsalt informeerida programmi põhimõtetest ja tegevustest, vaid teha programmi tegevusi KOOS nendega - just neidsamu, mida ka õpetajad teevad koos lastega.</a:t>
            </a:r>
            <a:endParaRPr sz="1800" b="0">
              <a:solidFill>
                <a:schemeClr val="dk1"/>
              </a:solidFill>
            </a:endParaRPr>
          </a:p>
          <a:p>
            <a:pPr marL="0" lvl="0" indent="0" algn="just" rtl="0">
              <a:lnSpc>
                <a:spcPct val="100000"/>
              </a:lnSpc>
              <a:spcBef>
                <a:spcPts val="0"/>
              </a:spcBef>
              <a:spcAft>
                <a:spcPts val="0"/>
              </a:spcAft>
              <a:buSzPts val="4400"/>
              <a:buNone/>
            </a:pPr>
            <a:endParaRPr sz="1800" b="0">
              <a:solidFill>
                <a:schemeClr val="dk1"/>
              </a:solidFill>
            </a:endParaRPr>
          </a:p>
          <a:p>
            <a:pPr marL="0" lvl="0" indent="0" algn="just" rtl="0">
              <a:lnSpc>
                <a:spcPct val="100000"/>
              </a:lnSpc>
              <a:spcBef>
                <a:spcPts val="0"/>
              </a:spcBef>
              <a:spcAft>
                <a:spcPts val="0"/>
              </a:spcAft>
              <a:buClr>
                <a:schemeClr val="dk1"/>
              </a:buClr>
              <a:buSzPts val="4400"/>
              <a:buFont typeface="Arial"/>
              <a:buNone/>
            </a:pPr>
            <a:r>
              <a:rPr lang="ru-RU" sz="1800" b="0">
                <a:solidFill>
                  <a:schemeClr val="dk1"/>
                </a:solidFill>
              </a:rPr>
              <a:t>Esitluse I peatüki eesmärgiks on rääkida kiusamise olemusest, II peatüki eesmärgiks tutvustada lastevanematele programmi sisu ning III peatükk käsitleb metoodikat tegevuste läbimängimiseks koos lastevanematega, et tagada nendevaheline ühtekuuluvustunne ja võimendada omavahelist koostööd õpilaste huvides.</a:t>
            </a:r>
            <a:endParaRPr sz="1800" b="0">
              <a:solidFill>
                <a:schemeClr val="dk1"/>
              </a:solidFill>
            </a:endParaRPr>
          </a:p>
          <a:p>
            <a:pPr marL="0" lvl="0" indent="0" algn="just" rtl="0">
              <a:lnSpc>
                <a:spcPct val="100000"/>
              </a:lnSpc>
              <a:spcBef>
                <a:spcPts val="0"/>
              </a:spcBef>
              <a:spcAft>
                <a:spcPts val="0"/>
              </a:spcAft>
              <a:buSzPts val="4400"/>
              <a:buNone/>
            </a:pPr>
            <a:endParaRPr sz="1800" b="0">
              <a:solidFill>
                <a:schemeClr val="dk1"/>
              </a:solidFill>
            </a:endParaRPr>
          </a:p>
          <a:p>
            <a:pPr marL="0" lvl="0" indent="0" algn="just" rtl="0">
              <a:lnSpc>
                <a:spcPct val="100000"/>
              </a:lnSpc>
              <a:spcBef>
                <a:spcPts val="0"/>
              </a:spcBef>
              <a:spcAft>
                <a:spcPts val="0"/>
              </a:spcAft>
              <a:buClr>
                <a:schemeClr val="dk1"/>
              </a:buClr>
              <a:buSzPts val="4400"/>
              <a:buNone/>
            </a:pPr>
            <a:r>
              <a:rPr lang="ru-RU" sz="1800" b="0">
                <a:solidFill>
                  <a:schemeClr val="dk1"/>
                </a:solidFill>
              </a:rPr>
              <a:t>Ühe “Kiusamisest vabaks!” lastevanemate koosoleku pikkus on 1-1,5 tundi ning soovitatav on neid korraldada õppeaastas vähemalt kahel korral.</a:t>
            </a:r>
            <a:endParaRPr sz="1800" b="0">
              <a:solidFill>
                <a:schemeClr val="dk1"/>
              </a:solidFill>
            </a:endParaRPr>
          </a:p>
          <a:p>
            <a:pPr marL="0" lvl="0" indent="0" algn="ctr" rtl="0">
              <a:lnSpc>
                <a:spcPct val="90000"/>
              </a:lnSpc>
              <a:spcBef>
                <a:spcPts val="0"/>
              </a:spcBef>
              <a:spcAft>
                <a:spcPts val="0"/>
              </a:spcAft>
              <a:buSzPts val="4400"/>
              <a:buNone/>
            </a:pPr>
            <a:endParaRPr/>
          </a:p>
        </p:txBody>
      </p:sp>
      <p:sp>
        <p:nvSpPr>
          <p:cNvPr id="64" name="Google Shape;64;g9e02c22856_0_96"/>
          <p:cNvSpPr txBox="1">
            <a:spLocks noGrp="1"/>
          </p:cNvSpPr>
          <p:nvPr>
            <p:ph type="subTitle" idx="1"/>
          </p:nvPr>
        </p:nvSpPr>
        <p:spPr>
          <a:xfrm>
            <a:off x="6055475" y="5292925"/>
            <a:ext cx="4858500" cy="824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400"/>
              <a:buNone/>
            </a:pPr>
            <a:r>
              <a:rPr lang="ru-RU" sz="1800"/>
              <a:t>Soovime Teile koosolemise rõõmu!</a:t>
            </a:r>
            <a:endParaRPr sz="1800"/>
          </a:p>
          <a:p>
            <a:pPr marL="0" lvl="0" indent="0" algn="ctr" rtl="0">
              <a:lnSpc>
                <a:spcPct val="100000"/>
              </a:lnSpc>
              <a:spcBef>
                <a:spcPts val="0"/>
              </a:spcBef>
              <a:spcAft>
                <a:spcPts val="0"/>
              </a:spcAft>
              <a:buSzPts val="2400"/>
              <a:buNone/>
            </a:pPr>
            <a:endParaRPr sz="1800"/>
          </a:p>
          <a:p>
            <a:pPr marL="0" lvl="0" indent="0" algn="ctr" rtl="0">
              <a:lnSpc>
                <a:spcPct val="100000"/>
              </a:lnSpc>
              <a:spcBef>
                <a:spcPts val="0"/>
              </a:spcBef>
              <a:spcAft>
                <a:spcPts val="0"/>
              </a:spcAft>
              <a:buSzPts val="2400"/>
              <a:buNone/>
            </a:pPr>
            <a:r>
              <a:rPr lang="ru-RU" sz="1800"/>
              <a:t>Programmi “Kiusamisest vabaks!” meeskond</a:t>
            </a:r>
            <a:endParaRPr sz="1800"/>
          </a:p>
        </p:txBody>
      </p:sp>
      <p:pic>
        <p:nvPicPr>
          <p:cNvPr id="65" name="Google Shape;65;g9e02c22856_0_96"/>
          <p:cNvPicPr preferRelativeResize="0"/>
          <p:nvPr/>
        </p:nvPicPr>
        <p:blipFill rotWithShape="1">
          <a:blip r:embed="rId3">
            <a:alphaModFix/>
          </a:blip>
          <a:srcRect t="5226" b="15218"/>
          <a:stretch/>
        </p:blipFill>
        <p:spPr>
          <a:xfrm>
            <a:off x="0" y="0"/>
            <a:ext cx="12191999" cy="11851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288"/>
        <p:cNvGrpSpPr/>
        <p:nvPr/>
      </p:nvGrpSpPr>
      <p:grpSpPr>
        <a:xfrm>
          <a:off x="0" y="0"/>
          <a:ext cx="0" cy="0"/>
          <a:chOff x="0" y="0"/>
          <a:chExt cx="0" cy="0"/>
        </a:xfrm>
      </p:grpSpPr>
      <p:sp>
        <p:nvSpPr>
          <p:cNvPr id="289" name="Google Shape;289;p68"/>
          <p:cNvSpPr txBox="1">
            <a:spLocks noGrp="1"/>
          </p:cNvSpPr>
          <p:nvPr>
            <p:ph type="title"/>
          </p:nvPr>
        </p:nvSpPr>
        <p:spPr>
          <a:xfrm>
            <a:off x="2185700" y="1590188"/>
            <a:ext cx="9003900" cy="984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a:solidFill>
                  <a:srgbClr val="000000"/>
                </a:solidFill>
              </a:rPr>
              <a:t>„Seda, keda puudutatakse, ei kiusata“ -</a:t>
            </a:r>
            <a:endParaRPr>
              <a:solidFill>
                <a:srgbClr val="000000"/>
              </a:solidFill>
            </a:endParaRPr>
          </a:p>
          <a:p>
            <a:pPr marL="0" marR="0" lvl="0" indent="0" algn="l" rtl="0">
              <a:lnSpc>
                <a:spcPct val="90000"/>
              </a:lnSpc>
              <a:spcBef>
                <a:spcPts val="0"/>
              </a:spcBef>
              <a:spcAft>
                <a:spcPts val="0"/>
              </a:spcAft>
              <a:buClr>
                <a:srgbClr val="002060"/>
              </a:buClr>
              <a:buSzPts val="3200"/>
              <a:buFont typeface="Arial"/>
              <a:buNone/>
            </a:pPr>
            <a:r>
              <a:rPr lang="ru-RU">
                <a:solidFill>
                  <a:srgbClr val="000000"/>
                </a:solidFill>
              </a:rPr>
              <a:t>hea puudutuse õpetamise metoodika</a:t>
            </a:r>
            <a:endParaRPr>
              <a:solidFill>
                <a:srgbClr val="000000"/>
              </a:solidFill>
            </a:endParaRPr>
          </a:p>
          <a:p>
            <a:pPr marL="0" marR="0" lvl="0" indent="0" algn="l" rtl="0">
              <a:lnSpc>
                <a:spcPct val="90000"/>
              </a:lnSpc>
              <a:spcBef>
                <a:spcPts val="0"/>
              </a:spcBef>
              <a:spcAft>
                <a:spcPts val="0"/>
              </a:spcAft>
              <a:buClr>
                <a:srgbClr val="002060"/>
              </a:buClr>
              <a:buSzPts val="3200"/>
              <a:buFont typeface="Arial"/>
              <a:buNone/>
            </a:pPr>
            <a:endParaRPr sz="2900">
              <a:solidFill>
                <a:srgbClr val="000000"/>
              </a:solidFill>
            </a:endParaRPr>
          </a:p>
          <a:p>
            <a:pPr marL="0" marR="0" lvl="0" indent="0" algn="l" rtl="0">
              <a:lnSpc>
                <a:spcPct val="90000"/>
              </a:lnSpc>
              <a:spcBef>
                <a:spcPts val="0"/>
              </a:spcBef>
              <a:spcAft>
                <a:spcPts val="0"/>
              </a:spcAft>
              <a:buClr>
                <a:srgbClr val="002060"/>
              </a:buClr>
              <a:buSzPts val="3200"/>
              <a:buFont typeface="Arial"/>
              <a:buNone/>
            </a:pPr>
            <a:endParaRPr sz="2900"/>
          </a:p>
        </p:txBody>
      </p:sp>
      <p:sp>
        <p:nvSpPr>
          <p:cNvPr id="290" name="Google Shape;290;p68"/>
          <p:cNvSpPr txBox="1">
            <a:spLocks noGrp="1"/>
          </p:cNvSpPr>
          <p:nvPr>
            <p:ph type="body" idx="1"/>
          </p:nvPr>
        </p:nvSpPr>
        <p:spPr>
          <a:xfrm>
            <a:off x="694075" y="2729075"/>
            <a:ext cx="11091600" cy="36777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SzPts val="2800"/>
              <a:buNone/>
            </a:pPr>
            <a:r>
              <a:rPr lang="ru-RU" sz="1900">
                <a:solidFill>
                  <a:srgbClr val="000000"/>
                </a:solidFill>
              </a:rPr>
              <a:t>Metoodika kohaselt kuulatakse õpetaja poolt loetud või jutustatud lugu ning samal ajal joonistatakse sama lugu kaaslase seljale.</a:t>
            </a:r>
            <a:endParaRPr sz="1900">
              <a:solidFill>
                <a:srgbClr val="000000"/>
              </a:solidFill>
            </a:endParaRPr>
          </a:p>
          <a:p>
            <a:pPr marL="0" lvl="0" indent="0" algn="just" rtl="0">
              <a:lnSpc>
                <a:spcPct val="100000"/>
              </a:lnSpc>
              <a:spcBef>
                <a:spcPts val="0"/>
              </a:spcBef>
              <a:spcAft>
                <a:spcPts val="0"/>
              </a:spcAft>
              <a:buSzPts val="2800"/>
              <a:buNone/>
            </a:pPr>
            <a:r>
              <a:rPr lang="ru-RU" sz="1900">
                <a:solidFill>
                  <a:srgbClr val="000000"/>
                </a:solidFill>
              </a:rPr>
              <a:t>Hea puudutuse käigus vallandub õnnehormoon </a:t>
            </a:r>
            <a:r>
              <a:rPr lang="ru-RU" sz="1900" u="sng">
                <a:solidFill>
                  <a:srgbClr val="000000"/>
                </a:solidFill>
              </a:rPr>
              <a:t>oksütotsiin</a:t>
            </a:r>
            <a:r>
              <a:rPr lang="ru-RU" sz="1900">
                <a:solidFill>
                  <a:srgbClr val="000000"/>
                </a:solidFill>
              </a:rPr>
              <a:t>, mis muudab inimesi teineteisega lähedasemaks. </a:t>
            </a:r>
            <a:r>
              <a:rPr lang="ru-RU" sz="1900" b="1"/>
              <a:t>Oluline</a:t>
            </a:r>
            <a:r>
              <a:rPr lang="ru-RU" sz="1900"/>
              <a:t>: loa küsimine, soovi aksepteerimine, tänamine.  </a:t>
            </a:r>
            <a:endParaRPr sz="1900">
              <a:solidFill>
                <a:srgbClr val="000000"/>
              </a:solidFill>
            </a:endParaRPr>
          </a:p>
          <a:p>
            <a:pPr marL="0" lvl="0" indent="0" algn="just" rtl="0">
              <a:lnSpc>
                <a:spcPct val="100000"/>
              </a:lnSpc>
              <a:spcBef>
                <a:spcPts val="0"/>
              </a:spcBef>
              <a:spcAft>
                <a:spcPts val="0"/>
              </a:spcAft>
              <a:buSzPts val="2800"/>
              <a:buNone/>
            </a:pPr>
            <a:endParaRPr sz="1400"/>
          </a:p>
          <a:p>
            <a:pPr marL="0" lvl="0" indent="0" algn="just" rtl="0">
              <a:lnSpc>
                <a:spcPct val="100000"/>
              </a:lnSpc>
              <a:spcBef>
                <a:spcPts val="0"/>
              </a:spcBef>
              <a:spcAft>
                <a:spcPts val="0"/>
              </a:spcAft>
              <a:buClr>
                <a:schemeClr val="dk1"/>
              </a:buClr>
              <a:buSzPts val="1100"/>
              <a:buFont typeface="Arial"/>
              <a:buNone/>
            </a:pPr>
            <a:r>
              <a:rPr lang="ru-RU" sz="1900" b="1"/>
              <a:t>Metoodika kasutamine eesmärgid: </a:t>
            </a:r>
            <a:endParaRPr sz="1900" b="1"/>
          </a:p>
          <a:p>
            <a:pPr marL="457200" lvl="0" indent="-349250" algn="just" rtl="0">
              <a:lnSpc>
                <a:spcPct val="115000"/>
              </a:lnSpc>
              <a:spcBef>
                <a:spcPts val="0"/>
              </a:spcBef>
              <a:spcAft>
                <a:spcPts val="0"/>
              </a:spcAft>
              <a:buSzPts val="1900"/>
              <a:buChar char="•"/>
            </a:pPr>
            <a:r>
              <a:rPr lang="ru-RU" sz="1900"/>
              <a:t>Õpilased on klassiruumis lähedasemad ja omavahel heades suhetes. </a:t>
            </a:r>
            <a:endParaRPr sz="1900"/>
          </a:p>
          <a:p>
            <a:pPr marL="457200" lvl="0" indent="-349250" algn="just" rtl="0">
              <a:lnSpc>
                <a:spcPct val="115000"/>
              </a:lnSpc>
              <a:spcBef>
                <a:spcPts val="0"/>
              </a:spcBef>
              <a:spcAft>
                <a:spcPts val="0"/>
              </a:spcAft>
              <a:buSzPts val="1900"/>
              <a:buChar char="•"/>
            </a:pPr>
            <a:r>
              <a:rPr lang="ru-RU" sz="1900"/>
              <a:t>Õpilane teab, mis vahe on heal puudutusel (pai, kallistus jne) ja halval puudustusel (löömine, näpistamine jne). </a:t>
            </a:r>
            <a:endParaRPr sz="1900"/>
          </a:p>
          <a:p>
            <a:pPr marL="457200" lvl="0" indent="-349250" algn="just" rtl="0">
              <a:lnSpc>
                <a:spcPct val="115000"/>
              </a:lnSpc>
              <a:spcBef>
                <a:spcPts val="0"/>
              </a:spcBef>
              <a:spcAft>
                <a:spcPts val="0"/>
              </a:spcAft>
              <a:buSzPts val="1900"/>
              <a:buChar char="•"/>
            </a:pPr>
            <a:r>
              <a:rPr lang="ru-RU" sz="1900"/>
              <a:t>Õpilane julgeb enda soove välja öelda (keeldumine, nõustumine) ning teab, et tema ning kaaslase soovi tuleb austada. </a:t>
            </a:r>
            <a:endParaRPr sz="1900"/>
          </a:p>
          <a:p>
            <a:pPr marL="457200" lvl="0" indent="-349250" algn="just" rtl="0">
              <a:lnSpc>
                <a:spcPct val="115000"/>
              </a:lnSpc>
              <a:spcBef>
                <a:spcPts val="0"/>
              </a:spcBef>
              <a:spcAft>
                <a:spcPts val="0"/>
              </a:spcAft>
              <a:buSzPts val="1900"/>
              <a:buChar char="•"/>
            </a:pPr>
            <a:r>
              <a:rPr lang="ru-RU" sz="1900"/>
              <a:t>Õpilane tunneb end koolipäeva jooksul lõõgastunult. </a:t>
            </a:r>
            <a:endParaRPr sz="1900" b="1">
              <a:solidFill>
                <a:srgbClr val="000000"/>
              </a:solidFill>
            </a:endParaRPr>
          </a:p>
          <a:p>
            <a:pPr marL="0" marR="0" lvl="0" indent="0" algn="just" rtl="0">
              <a:lnSpc>
                <a:spcPct val="150000"/>
              </a:lnSpc>
              <a:spcBef>
                <a:spcPts val="0"/>
              </a:spcBef>
              <a:spcAft>
                <a:spcPts val="0"/>
              </a:spcAft>
              <a:buSzPts val="2800"/>
              <a:buNone/>
            </a:pPr>
            <a:endParaRPr sz="1600">
              <a:solidFill>
                <a:srgbClr val="000000"/>
              </a:solidFill>
            </a:endParaRPr>
          </a:p>
          <a:p>
            <a:pPr marL="0" marR="0" lvl="0" indent="0" algn="just" rtl="0">
              <a:lnSpc>
                <a:spcPct val="150000"/>
              </a:lnSpc>
              <a:spcBef>
                <a:spcPts val="0"/>
              </a:spcBef>
              <a:spcAft>
                <a:spcPts val="0"/>
              </a:spcAft>
              <a:buSzPts val="2800"/>
              <a:buNone/>
            </a:pPr>
            <a:endParaRPr sz="1600">
              <a:solidFill>
                <a:srgbClr val="000000"/>
              </a:solidFill>
              <a:latin typeface="Arial"/>
              <a:ea typeface="Arial"/>
              <a:cs typeface="Arial"/>
              <a:sym typeface="Arial"/>
            </a:endParaRPr>
          </a:p>
          <a:p>
            <a:pPr marL="457200" marR="0" lvl="0" indent="0" algn="just" rtl="0">
              <a:lnSpc>
                <a:spcPct val="150000"/>
              </a:lnSpc>
              <a:spcBef>
                <a:spcPts val="0"/>
              </a:spcBef>
              <a:spcAft>
                <a:spcPts val="0"/>
              </a:spcAft>
              <a:buSzPts val="2800"/>
              <a:buNone/>
            </a:pPr>
            <a:endParaRPr sz="1600">
              <a:solidFill>
                <a:srgbClr val="002060"/>
              </a:solidFill>
              <a:latin typeface="Arial"/>
              <a:ea typeface="Arial"/>
              <a:cs typeface="Arial"/>
              <a:sym typeface="Arial"/>
            </a:endParaRPr>
          </a:p>
          <a:p>
            <a:pPr marL="0" marR="0" lvl="0" indent="0" algn="just" rtl="0">
              <a:lnSpc>
                <a:spcPct val="150000"/>
              </a:lnSpc>
              <a:spcBef>
                <a:spcPts val="0"/>
              </a:spcBef>
              <a:spcAft>
                <a:spcPts val="0"/>
              </a:spcAft>
              <a:buSzPts val="2800"/>
              <a:buNone/>
            </a:pPr>
            <a:endParaRPr sz="1600">
              <a:latin typeface="Arial"/>
              <a:ea typeface="Arial"/>
              <a:cs typeface="Arial"/>
              <a:sym typeface="Arial"/>
            </a:endParaRPr>
          </a:p>
        </p:txBody>
      </p:sp>
      <p:pic>
        <p:nvPicPr>
          <p:cNvPr id="291" name="Google Shape;291;p68"/>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292" name="Google Shape;292;p68"/>
          <p:cNvPicPr preferRelativeResize="0"/>
          <p:nvPr/>
        </p:nvPicPr>
        <p:blipFill rotWithShape="1">
          <a:blip r:embed="rId4">
            <a:alphaModFix/>
          </a:blip>
          <a:srcRect/>
          <a:stretch/>
        </p:blipFill>
        <p:spPr>
          <a:xfrm>
            <a:off x="528500" y="1339525"/>
            <a:ext cx="1441601" cy="13895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297"/>
        <p:cNvGrpSpPr/>
        <p:nvPr/>
      </p:nvGrpSpPr>
      <p:grpSpPr>
        <a:xfrm>
          <a:off x="0" y="0"/>
          <a:ext cx="0" cy="0"/>
          <a:chOff x="0" y="0"/>
          <a:chExt cx="0" cy="0"/>
        </a:xfrm>
      </p:grpSpPr>
      <p:sp>
        <p:nvSpPr>
          <p:cNvPr id="298" name="Google Shape;298;g928d8f59ee_0_136"/>
          <p:cNvSpPr txBox="1"/>
          <p:nvPr/>
        </p:nvSpPr>
        <p:spPr>
          <a:xfrm>
            <a:off x="1308775" y="1464906"/>
            <a:ext cx="9736800" cy="137921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3200" b="1" i="0" u="none" strike="noStrike" cap="none">
                <a:solidFill>
                  <a:srgbClr val="000000"/>
                </a:solidFill>
                <a:latin typeface="Arial"/>
                <a:ea typeface="Arial"/>
                <a:cs typeface="Arial"/>
                <a:sym typeface="Arial"/>
              </a:rPr>
              <a:t>Proovime ka! </a:t>
            </a:r>
            <a:endParaRPr sz="3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2600" b="1" i="0" u="none" strike="noStrike" cap="none">
                <a:solidFill>
                  <a:srgbClr val="000000"/>
                </a:solidFill>
                <a:latin typeface="Arial"/>
                <a:ea typeface="Arial"/>
                <a:cs typeface="Arial"/>
                <a:sym typeface="Arial"/>
              </a:rPr>
              <a:t>Leidke paariline - küsige nõusolekut tema seljale joonistamiseks. </a:t>
            </a:r>
            <a:endParaRPr sz="2600" b="1" i="0" u="none" strike="noStrike" cap="none">
              <a:solidFill>
                <a:srgbClr val="000000"/>
              </a:solidFill>
              <a:latin typeface="Arial"/>
              <a:ea typeface="Arial"/>
              <a:cs typeface="Arial"/>
              <a:sym typeface="Arial"/>
            </a:endParaRPr>
          </a:p>
        </p:txBody>
      </p:sp>
      <p:pic>
        <p:nvPicPr>
          <p:cNvPr id="299" name="Google Shape;299;g928d8f59ee_0_136"/>
          <p:cNvPicPr preferRelativeResize="0"/>
          <p:nvPr/>
        </p:nvPicPr>
        <p:blipFill rotWithShape="1">
          <a:blip r:embed="rId3">
            <a:alphaModFix/>
          </a:blip>
          <a:srcRect/>
          <a:stretch/>
        </p:blipFill>
        <p:spPr>
          <a:xfrm>
            <a:off x="4385388" y="2951690"/>
            <a:ext cx="4058818" cy="2600024"/>
          </a:xfrm>
          <a:prstGeom prst="rect">
            <a:avLst/>
          </a:prstGeom>
          <a:noFill/>
          <a:ln>
            <a:noFill/>
          </a:ln>
        </p:spPr>
      </p:pic>
      <p:sp>
        <p:nvSpPr>
          <p:cNvPr id="300" name="Google Shape;300;g928d8f59ee_0_136"/>
          <p:cNvSpPr txBox="1"/>
          <p:nvPr/>
        </p:nvSpPr>
        <p:spPr>
          <a:xfrm>
            <a:off x="2512225" y="5610025"/>
            <a:ext cx="7329900" cy="79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ru-RU" sz="1600" b="1" i="1" u="none" strike="noStrike" cap="none">
                <a:solidFill>
                  <a:srgbClr val="000000"/>
                </a:solidFill>
                <a:latin typeface="Arial"/>
                <a:ea typeface="Arial"/>
                <a:cs typeface="Arial"/>
                <a:sym typeface="Arial"/>
              </a:rPr>
              <a:t>Raamat “Seda, keda puudutatakse ei kiusata”</a:t>
            </a:r>
            <a:endParaRPr sz="1600" b="1" i="1"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600" b="1" i="1"/>
              <a:t>Lugu </a:t>
            </a:r>
            <a:r>
              <a:rPr lang="ru-RU" sz="1600" b="1" i="1" u="none" strike="noStrike" cap="none">
                <a:solidFill>
                  <a:srgbClr val="000000"/>
                </a:solidFill>
                <a:latin typeface="Arial"/>
                <a:ea typeface="Arial"/>
                <a:cs typeface="Arial"/>
                <a:sym typeface="Arial"/>
              </a:rPr>
              <a:t>“SÕBER KARU TULEB MEIE JUURDE EESTISSE”</a:t>
            </a:r>
            <a:endParaRPr sz="1600" b="1" i="1" u="none" strike="noStrike" cap="none">
              <a:solidFill>
                <a:srgbClr val="000000"/>
              </a:solidFill>
              <a:latin typeface="Arial"/>
              <a:ea typeface="Arial"/>
              <a:cs typeface="Arial"/>
              <a:sym typeface="Arial"/>
            </a:endParaRPr>
          </a:p>
        </p:txBody>
      </p:sp>
      <p:pic>
        <p:nvPicPr>
          <p:cNvPr id="301" name="Google Shape;301;g928d8f59ee_0_136"/>
          <p:cNvPicPr preferRelativeResize="0"/>
          <p:nvPr/>
        </p:nvPicPr>
        <p:blipFill rotWithShape="1">
          <a:blip r:embed="rId4">
            <a:alphaModFix/>
          </a:blip>
          <a:srcRect t="5226" b="15218"/>
          <a:stretch/>
        </p:blipFill>
        <p:spPr>
          <a:xfrm>
            <a:off x="0" y="0"/>
            <a:ext cx="12191999" cy="1185175"/>
          </a:xfrm>
          <a:prstGeom prst="rect">
            <a:avLst/>
          </a:prstGeom>
          <a:noFill/>
          <a:ln>
            <a:noFill/>
          </a:ln>
        </p:spPr>
      </p:pic>
      <p:pic>
        <p:nvPicPr>
          <p:cNvPr id="302" name="Google Shape;302;g928d8f59ee_0_136"/>
          <p:cNvPicPr preferRelativeResize="0"/>
          <p:nvPr/>
        </p:nvPicPr>
        <p:blipFill rotWithShape="1">
          <a:blip r:embed="rId5">
            <a:alphaModFix/>
          </a:blip>
          <a:srcRect/>
          <a:stretch/>
        </p:blipFill>
        <p:spPr>
          <a:xfrm>
            <a:off x="9995826" y="4964827"/>
            <a:ext cx="1546500" cy="14906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307"/>
        <p:cNvGrpSpPr/>
        <p:nvPr/>
      </p:nvGrpSpPr>
      <p:grpSpPr>
        <a:xfrm>
          <a:off x="0" y="0"/>
          <a:ext cx="0" cy="0"/>
          <a:chOff x="0" y="0"/>
          <a:chExt cx="0" cy="0"/>
        </a:xfrm>
      </p:grpSpPr>
      <p:pic>
        <p:nvPicPr>
          <p:cNvPr id="308" name="Google Shape;308;g93aaaef1fb_0_4"/>
          <p:cNvPicPr preferRelativeResize="0"/>
          <p:nvPr/>
        </p:nvPicPr>
        <p:blipFill rotWithShape="1">
          <a:blip r:embed="rId3">
            <a:alphaModFix/>
          </a:blip>
          <a:srcRect l="13481" t="34524" r="57869" b="23203"/>
          <a:stretch/>
        </p:blipFill>
        <p:spPr>
          <a:xfrm>
            <a:off x="3471150" y="1823275"/>
            <a:ext cx="5565898" cy="4448501"/>
          </a:xfrm>
          <a:prstGeom prst="rect">
            <a:avLst/>
          </a:prstGeom>
          <a:noFill/>
          <a:ln>
            <a:noFill/>
          </a:ln>
        </p:spPr>
      </p:pic>
      <p:pic>
        <p:nvPicPr>
          <p:cNvPr id="309" name="Google Shape;309;g93aaaef1fb_0_4"/>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314"/>
        <p:cNvGrpSpPr/>
        <p:nvPr/>
      </p:nvGrpSpPr>
      <p:grpSpPr>
        <a:xfrm>
          <a:off x="0" y="0"/>
          <a:ext cx="0" cy="0"/>
          <a:chOff x="0" y="0"/>
          <a:chExt cx="0" cy="0"/>
        </a:xfrm>
      </p:grpSpPr>
      <p:pic>
        <p:nvPicPr>
          <p:cNvPr id="315" name="Google Shape;315;g9e40148c1d_0_49"/>
          <p:cNvPicPr preferRelativeResize="0"/>
          <p:nvPr/>
        </p:nvPicPr>
        <p:blipFill rotWithShape="1">
          <a:blip r:embed="rId3">
            <a:alphaModFix/>
          </a:blip>
          <a:srcRect l="44084" t="12789" r="28745" b="52791"/>
          <a:stretch/>
        </p:blipFill>
        <p:spPr>
          <a:xfrm>
            <a:off x="3442600" y="1971775"/>
            <a:ext cx="5796624" cy="3977774"/>
          </a:xfrm>
          <a:prstGeom prst="rect">
            <a:avLst/>
          </a:prstGeom>
          <a:noFill/>
          <a:ln>
            <a:noFill/>
          </a:ln>
        </p:spPr>
      </p:pic>
      <p:pic>
        <p:nvPicPr>
          <p:cNvPr id="316" name="Google Shape;316;g9e40148c1d_0_49"/>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321"/>
        <p:cNvGrpSpPr/>
        <p:nvPr/>
      </p:nvGrpSpPr>
      <p:grpSpPr>
        <a:xfrm>
          <a:off x="0" y="0"/>
          <a:ext cx="0" cy="0"/>
          <a:chOff x="0" y="0"/>
          <a:chExt cx="0" cy="0"/>
        </a:xfrm>
      </p:grpSpPr>
      <p:pic>
        <p:nvPicPr>
          <p:cNvPr id="322" name="Google Shape;322;g9e40148c1d_0_72"/>
          <p:cNvPicPr preferRelativeResize="0"/>
          <p:nvPr/>
        </p:nvPicPr>
        <p:blipFill rotWithShape="1">
          <a:blip r:embed="rId3">
            <a:alphaModFix/>
          </a:blip>
          <a:srcRect l="16409" t="46891" r="56423" b="6399"/>
          <a:stretch/>
        </p:blipFill>
        <p:spPr>
          <a:xfrm>
            <a:off x="3697624" y="1490075"/>
            <a:ext cx="5053699" cy="4706299"/>
          </a:xfrm>
          <a:prstGeom prst="rect">
            <a:avLst/>
          </a:prstGeom>
          <a:noFill/>
          <a:ln>
            <a:noFill/>
          </a:ln>
        </p:spPr>
      </p:pic>
      <p:pic>
        <p:nvPicPr>
          <p:cNvPr id="323" name="Google Shape;323;g9e40148c1d_0_72"/>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328"/>
        <p:cNvGrpSpPr/>
        <p:nvPr/>
      </p:nvGrpSpPr>
      <p:grpSpPr>
        <a:xfrm>
          <a:off x="0" y="0"/>
          <a:ext cx="0" cy="0"/>
          <a:chOff x="0" y="0"/>
          <a:chExt cx="0" cy="0"/>
        </a:xfrm>
      </p:grpSpPr>
      <p:pic>
        <p:nvPicPr>
          <p:cNvPr id="329" name="Google Shape;329;g9e40148c1d_0_67"/>
          <p:cNvPicPr preferRelativeResize="0"/>
          <p:nvPr/>
        </p:nvPicPr>
        <p:blipFill rotWithShape="1">
          <a:blip r:embed="rId3">
            <a:alphaModFix/>
          </a:blip>
          <a:srcRect l="43065" t="49714" r="30190" b="1068"/>
          <a:stretch/>
        </p:blipFill>
        <p:spPr>
          <a:xfrm>
            <a:off x="3426750" y="1344425"/>
            <a:ext cx="5388326" cy="5371200"/>
          </a:xfrm>
          <a:prstGeom prst="rect">
            <a:avLst/>
          </a:prstGeom>
          <a:noFill/>
          <a:ln>
            <a:noFill/>
          </a:ln>
        </p:spPr>
      </p:pic>
      <p:pic>
        <p:nvPicPr>
          <p:cNvPr id="330" name="Google Shape;330;g9e40148c1d_0_67"/>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335"/>
        <p:cNvGrpSpPr/>
        <p:nvPr/>
      </p:nvGrpSpPr>
      <p:grpSpPr>
        <a:xfrm>
          <a:off x="0" y="0"/>
          <a:ext cx="0" cy="0"/>
          <a:chOff x="0" y="0"/>
          <a:chExt cx="0" cy="0"/>
        </a:xfrm>
      </p:grpSpPr>
      <p:pic>
        <p:nvPicPr>
          <p:cNvPr id="336" name="Google Shape;336;g9e40148c1d_0_62"/>
          <p:cNvPicPr preferRelativeResize="0"/>
          <p:nvPr/>
        </p:nvPicPr>
        <p:blipFill rotWithShape="1">
          <a:blip r:embed="rId3">
            <a:alphaModFix/>
          </a:blip>
          <a:srcRect l="17339" t="38583" r="56086" b="22856"/>
          <a:stretch/>
        </p:blipFill>
        <p:spPr>
          <a:xfrm>
            <a:off x="3354900" y="1655050"/>
            <a:ext cx="6141874" cy="4827176"/>
          </a:xfrm>
          <a:prstGeom prst="rect">
            <a:avLst/>
          </a:prstGeom>
          <a:noFill/>
          <a:ln>
            <a:noFill/>
          </a:ln>
        </p:spPr>
      </p:pic>
      <p:pic>
        <p:nvPicPr>
          <p:cNvPr id="337" name="Google Shape;337;g9e40148c1d_0_62"/>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342"/>
        <p:cNvGrpSpPr/>
        <p:nvPr/>
      </p:nvGrpSpPr>
      <p:grpSpPr>
        <a:xfrm>
          <a:off x="0" y="0"/>
          <a:ext cx="0" cy="0"/>
          <a:chOff x="0" y="0"/>
          <a:chExt cx="0" cy="0"/>
        </a:xfrm>
      </p:grpSpPr>
      <p:sp>
        <p:nvSpPr>
          <p:cNvPr id="343" name="Google Shape;343;g93aaaef1fb_0_76"/>
          <p:cNvSpPr txBox="1"/>
          <p:nvPr/>
        </p:nvSpPr>
        <p:spPr>
          <a:xfrm>
            <a:off x="2217625" y="2166399"/>
            <a:ext cx="8484000" cy="192973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3200" b="1" i="0" u="none" strike="noStrike" cap="none">
                <a:solidFill>
                  <a:srgbClr val="000000"/>
                </a:solidFill>
                <a:latin typeface="Arial"/>
                <a:ea typeface="Arial"/>
                <a:cs typeface="Arial"/>
                <a:sym typeface="Arial"/>
              </a:rPr>
              <a:t>Tänage joonistuse eest</a:t>
            </a:r>
            <a:r>
              <a:rPr lang="ru-RU" sz="2800" b="1" i="0" u="none" strike="noStrike" cap="none">
                <a:solidFill>
                  <a:srgbClr val="000000"/>
                </a:solidFill>
                <a:latin typeface="Arial"/>
                <a:ea typeface="Arial"/>
                <a:cs typeface="Arial"/>
                <a:sym typeface="Arial"/>
              </a:rPr>
              <a:t>, </a:t>
            </a:r>
            <a:r>
              <a:rPr lang="ru-RU" sz="3200" b="1" i="0" u="none" strike="noStrike" cap="none">
                <a:solidFill>
                  <a:srgbClr val="000000"/>
                </a:solidFill>
                <a:latin typeface="Arial"/>
                <a:ea typeface="Arial"/>
                <a:cs typeface="Arial"/>
                <a:sym typeface="Arial"/>
              </a:rPr>
              <a:t>küsige luba </a:t>
            </a:r>
            <a:endParaRPr sz="3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2800" b="1" i="0" u="none" strike="noStrike" cap="none">
                <a:solidFill>
                  <a:srgbClr val="000000"/>
                </a:solidFill>
                <a:latin typeface="Arial"/>
                <a:ea typeface="Arial"/>
                <a:cs typeface="Arial"/>
                <a:sym typeface="Arial"/>
              </a:rPr>
              <a:t>ning vahetage rollid. </a:t>
            </a:r>
            <a:endParaRPr sz="2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2800" b="1" i="0" u="none" strike="noStrike" cap="none">
                <a:solidFill>
                  <a:srgbClr val="000000"/>
                </a:solidFill>
                <a:latin typeface="Arial"/>
                <a:ea typeface="Arial"/>
                <a:cs typeface="Arial"/>
                <a:sym typeface="Arial"/>
              </a:rPr>
              <a:t>Lugu jätkub.</a:t>
            </a:r>
            <a:endParaRPr sz="2800" b="1" i="0" u="none" strike="noStrike" cap="none">
              <a:solidFill>
                <a:srgbClr val="000000"/>
              </a:solidFill>
              <a:latin typeface="Arial"/>
              <a:ea typeface="Arial"/>
              <a:cs typeface="Arial"/>
              <a:sym typeface="Arial"/>
            </a:endParaRPr>
          </a:p>
        </p:txBody>
      </p:sp>
      <p:sp>
        <p:nvSpPr>
          <p:cNvPr id="344" name="Google Shape;344;g93aaaef1fb_0_76"/>
          <p:cNvSpPr txBox="1"/>
          <p:nvPr/>
        </p:nvSpPr>
        <p:spPr>
          <a:xfrm>
            <a:off x="2512225" y="5610025"/>
            <a:ext cx="7329900" cy="79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ru-RU" sz="1600" b="1" i="1" u="none" strike="noStrike" cap="none">
                <a:solidFill>
                  <a:srgbClr val="000000"/>
                </a:solidFill>
                <a:latin typeface="Arial"/>
                <a:ea typeface="Arial"/>
                <a:cs typeface="Arial"/>
                <a:sym typeface="Arial"/>
              </a:rPr>
              <a:t>Raamat “Seda, keda puudutatakse, ei kiusata”</a:t>
            </a:r>
            <a:endParaRPr sz="1600" b="1" i="1"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600" b="1" i="1"/>
              <a:t>Lugu </a:t>
            </a:r>
            <a:r>
              <a:rPr lang="ru-RU" sz="1600" b="1" i="1" u="none" strike="noStrike" cap="none">
                <a:solidFill>
                  <a:srgbClr val="000000"/>
                </a:solidFill>
                <a:latin typeface="Arial"/>
                <a:ea typeface="Arial"/>
                <a:cs typeface="Arial"/>
                <a:sym typeface="Arial"/>
              </a:rPr>
              <a:t>“SÕBER KARU TULEB MEIE JUURDE EESTISSE”</a:t>
            </a:r>
            <a:endParaRPr sz="1600" b="1" i="1" u="none" strike="noStrike" cap="none">
              <a:solidFill>
                <a:srgbClr val="000000"/>
              </a:solidFill>
              <a:latin typeface="Arial"/>
              <a:ea typeface="Arial"/>
              <a:cs typeface="Arial"/>
              <a:sym typeface="Arial"/>
            </a:endParaRPr>
          </a:p>
        </p:txBody>
      </p:sp>
      <p:pic>
        <p:nvPicPr>
          <p:cNvPr id="345" name="Google Shape;345;g93aaaef1fb_0_76"/>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346" name="Google Shape;346;g93aaaef1fb_0_76"/>
          <p:cNvPicPr preferRelativeResize="0"/>
          <p:nvPr/>
        </p:nvPicPr>
        <p:blipFill rotWithShape="1">
          <a:blip r:embed="rId4">
            <a:alphaModFix/>
          </a:blip>
          <a:srcRect/>
          <a:stretch/>
        </p:blipFill>
        <p:spPr>
          <a:xfrm>
            <a:off x="9632776" y="4709353"/>
            <a:ext cx="1845025" cy="17784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351"/>
        <p:cNvGrpSpPr/>
        <p:nvPr/>
      </p:nvGrpSpPr>
      <p:grpSpPr>
        <a:xfrm>
          <a:off x="0" y="0"/>
          <a:ext cx="0" cy="0"/>
          <a:chOff x="0" y="0"/>
          <a:chExt cx="0" cy="0"/>
        </a:xfrm>
      </p:grpSpPr>
      <p:pic>
        <p:nvPicPr>
          <p:cNvPr id="352" name="Google Shape;352;g9e40148c1d_0_57"/>
          <p:cNvPicPr preferRelativeResize="0"/>
          <p:nvPr/>
        </p:nvPicPr>
        <p:blipFill rotWithShape="1">
          <a:blip r:embed="rId3">
            <a:alphaModFix/>
          </a:blip>
          <a:srcRect l="44848" t="43288" r="30782" b="25988"/>
          <a:stretch/>
        </p:blipFill>
        <p:spPr>
          <a:xfrm>
            <a:off x="3232271" y="2208573"/>
            <a:ext cx="5463350" cy="3731075"/>
          </a:xfrm>
          <a:prstGeom prst="rect">
            <a:avLst/>
          </a:prstGeom>
          <a:noFill/>
          <a:ln>
            <a:noFill/>
          </a:ln>
        </p:spPr>
      </p:pic>
      <p:pic>
        <p:nvPicPr>
          <p:cNvPr id="353" name="Google Shape;353;g9e40148c1d_0_57"/>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358"/>
        <p:cNvGrpSpPr/>
        <p:nvPr/>
      </p:nvGrpSpPr>
      <p:grpSpPr>
        <a:xfrm>
          <a:off x="0" y="0"/>
          <a:ext cx="0" cy="0"/>
          <a:chOff x="0" y="0"/>
          <a:chExt cx="0" cy="0"/>
        </a:xfrm>
      </p:grpSpPr>
      <p:pic>
        <p:nvPicPr>
          <p:cNvPr id="359" name="Google Shape;359;g9e40148c1d_0_93"/>
          <p:cNvPicPr preferRelativeResize="0"/>
          <p:nvPr/>
        </p:nvPicPr>
        <p:blipFill rotWithShape="1">
          <a:blip r:embed="rId3">
            <a:alphaModFix/>
          </a:blip>
          <a:srcRect l="16915" t="28081" r="56171" b="29283"/>
          <a:stretch/>
        </p:blipFill>
        <p:spPr>
          <a:xfrm>
            <a:off x="3808700" y="1829150"/>
            <a:ext cx="5260301" cy="4513574"/>
          </a:xfrm>
          <a:prstGeom prst="rect">
            <a:avLst/>
          </a:prstGeom>
          <a:noFill/>
          <a:ln>
            <a:noFill/>
          </a:ln>
        </p:spPr>
      </p:pic>
      <p:pic>
        <p:nvPicPr>
          <p:cNvPr id="360" name="Google Shape;360;g9e40148c1d_0_93"/>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69"/>
        <p:cNvGrpSpPr/>
        <p:nvPr/>
      </p:nvGrpSpPr>
      <p:grpSpPr>
        <a:xfrm>
          <a:off x="0" y="0"/>
          <a:ext cx="0" cy="0"/>
          <a:chOff x="0" y="0"/>
          <a:chExt cx="0" cy="0"/>
        </a:xfrm>
      </p:grpSpPr>
      <p:sp>
        <p:nvSpPr>
          <p:cNvPr id="70" name="Google Shape;70;g957a18ddc7_1_8"/>
          <p:cNvSpPr txBox="1"/>
          <p:nvPr/>
        </p:nvSpPr>
        <p:spPr>
          <a:xfrm>
            <a:off x="954025" y="1602924"/>
            <a:ext cx="10986000" cy="4875513"/>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ru-RU" sz="3200" b="1" i="0" u="none" strike="noStrike" cap="none">
                <a:solidFill>
                  <a:schemeClr val="dk1"/>
                </a:solidFill>
                <a:latin typeface="Arial"/>
                <a:ea typeface="Arial"/>
                <a:cs typeface="Arial"/>
                <a:sym typeface="Arial"/>
              </a:rPr>
              <a:t>ESITLUSE PEATÜKID</a:t>
            </a:r>
            <a:endParaRPr sz="32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1" i="0" u="none" strike="noStrike" cap="none">
                <a:solidFill>
                  <a:schemeClr val="dk1"/>
                </a:solidFill>
                <a:latin typeface="Arial"/>
                <a:ea typeface="Arial"/>
                <a:cs typeface="Arial"/>
                <a:sym typeface="Arial"/>
              </a:rPr>
              <a:t> </a:t>
            </a: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ru-RU" sz="1800" b="1" i="0" u="none" strike="noStrike" cap="none">
                <a:solidFill>
                  <a:schemeClr val="dk1"/>
                </a:solidFill>
                <a:latin typeface="Arial"/>
                <a:ea typeface="Arial"/>
                <a:cs typeface="Arial"/>
                <a:sym typeface="Arial"/>
              </a:rPr>
              <a:t>I Kiusamise fenomen</a:t>
            </a:r>
            <a:endParaRPr sz="1800" b="1"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a:solidFill>
                  <a:schemeClr val="dk1"/>
                </a:solidFill>
                <a:latin typeface="Arial"/>
                <a:ea typeface="Arial"/>
                <a:cs typeface="Arial"/>
                <a:sym typeface="Arial"/>
              </a:rPr>
              <a:t>mitte kõik pole kiusamine</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a:solidFill>
                  <a:schemeClr val="dk1"/>
                </a:solidFill>
                <a:latin typeface="Arial"/>
                <a:ea typeface="Arial"/>
                <a:cs typeface="Arial"/>
                <a:sym typeface="Arial"/>
              </a:rPr>
              <a:t>rollid kiusamismudelis, kiusamise liigid, tagajärjed</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a:solidFill>
                  <a:schemeClr val="dk1"/>
                </a:solidFill>
                <a:latin typeface="Arial"/>
                <a:ea typeface="Arial"/>
                <a:cs typeface="Arial"/>
                <a:sym typeface="Arial"/>
              </a:rPr>
              <a:t>kiusamise pealtvaataja roll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1" i="0" u="none" strike="noStrike" cap="none">
                <a:solidFill>
                  <a:schemeClr val="dk1"/>
                </a:solidFill>
                <a:latin typeface="Arial"/>
                <a:ea typeface="Arial"/>
                <a:cs typeface="Arial"/>
                <a:sym typeface="Arial"/>
              </a:rPr>
              <a:t>II Ülevaade programmist „Kiusamisest vabaks!“ </a:t>
            </a:r>
            <a:endParaRPr sz="1800" b="1"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a:solidFill>
                  <a:schemeClr val="dk1"/>
                </a:solidFill>
                <a:latin typeface="Arial"/>
                <a:ea typeface="Arial"/>
                <a:cs typeface="Arial"/>
                <a:sym typeface="Arial"/>
              </a:rPr>
              <a:t>programmi eestvedaja Eestis ja Taanis</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a:solidFill>
                  <a:schemeClr val="dk1"/>
                </a:solidFill>
                <a:latin typeface="Arial"/>
                <a:ea typeface="Arial"/>
                <a:cs typeface="Arial"/>
                <a:sym typeface="Arial"/>
              </a:rPr>
              <a:t>programmi uuringud</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a:solidFill>
                  <a:schemeClr val="dk1"/>
                </a:solidFill>
                <a:latin typeface="Arial"/>
                <a:ea typeface="Arial"/>
                <a:cs typeface="Arial"/>
                <a:sym typeface="Arial"/>
              </a:rPr>
              <a:t>tutvumine programmi metoodiliste materjalidega</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1" i="0" u="none" strike="noStrike" cap="none">
                <a:solidFill>
                  <a:schemeClr val="dk1"/>
                </a:solidFill>
                <a:latin typeface="Arial"/>
                <a:ea typeface="Arial"/>
                <a:cs typeface="Arial"/>
                <a:sym typeface="Arial"/>
              </a:rPr>
              <a:t>III Programmi väärtuste ja põhimõtete juurutamine haridusasutuses koostöös lastevanematega</a:t>
            </a:r>
            <a:endParaRPr sz="1800" b="1"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a:solidFill>
                  <a:schemeClr val="dk1"/>
                </a:solidFill>
                <a:latin typeface="Arial"/>
                <a:ea typeface="Arial"/>
                <a:cs typeface="Arial"/>
                <a:sym typeface="Arial"/>
              </a:rPr>
              <a:t>metoodilised vahendid</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a:solidFill>
                  <a:schemeClr val="dk1"/>
                </a:solidFill>
                <a:latin typeface="Arial"/>
                <a:ea typeface="Arial"/>
                <a:cs typeface="Arial"/>
                <a:sym typeface="Arial"/>
              </a:rPr>
              <a:t>nõuanded ja arutelud </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a:solidFill>
                  <a:schemeClr val="dk1"/>
                </a:solidFill>
                <a:latin typeface="Arial"/>
                <a:ea typeface="Arial"/>
                <a:cs typeface="Arial"/>
                <a:sym typeface="Arial"/>
              </a:rPr>
              <a:t>kasulik lisamaterjal iseseisvaks lugemiseks</a:t>
            </a: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ru-RU" sz="1800" b="1"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pic>
        <p:nvPicPr>
          <p:cNvPr id="71" name="Google Shape;71;g957a18ddc7_1_8"/>
          <p:cNvPicPr preferRelativeResize="0"/>
          <p:nvPr/>
        </p:nvPicPr>
        <p:blipFill rotWithShape="1">
          <a:blip r:embed="rId3">
            <a:alphaModFix/>
          </a:blip>
          <a:srcRect t="5226" b="15218"/>
          <a:stretch/>
        </p:blipFill>
        <p:spPr>
          <a:xfrm>
            <a:off x="0" y="0"/>
            <a:ext cx="12191999" cy="11851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365"/>
        <p:cNvGrpSpPr/>
        <p:nvPr/>
      </p:nvGrpSpPr>
      <p:grpSpPr>
        <a:xfrm>
          <a:off x="0" y="0"/>
          <a:ext cx="0" cy="0"/>
          <a:chOff x="0" y="0"/>
          <a:chExt cx="0" cy="0"/>
        </a:xfrm>
      </p:grpSpPr>
      <p:pic>
        <p:nvPicPr>
          <p:cNvPr id="366" name="Google Shape;366;g9e40148c1d_0_88"/>
          <p:cNvPicPr preferRelativeResize="0"/>
          <p:nvPr/>
        </p:nvPicPr>
        <p:blipFill rotWithShape="1">
          <a:blip r:embed="rId3">
            <a:alphaModFix/>
          </a:blip>
          <a:srcRect l="43489" t="32154" r="31804" b="26775"/>
          <a:stretch/>
        </p:blipFill>
        <p:spPr>
          <a:xfrm>
            <a:off x="3814085" y="1890150"/>
            <a:ext cx="4563826" cy="4109001"/>
          </a:xfrm>
          <a:prstGeom prst="rect">
            <a:avLst/>
          </a:prstGeom>
          <a:noFill/>
          <a:ln>
            <a:noFill/>
          </a:ln>
        </p:spPr>
      </p:pic>
      <p:pic>
        <p:nvPicPr>
          <p:cNvPr id="367" name="Google Shape;367;g9e40148c1d_0_88"/>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372"/>
        <p:cNvGrpSpPr/>
        <p:nvPr/>
      </p:nvGrpSpPr>
      <p:grpSpPr>
        <a:xfrm>
          <a:off x="0" y="0"/>
          <a:ext cx="0" cy="0"/>
          <a:chOff x="0" y="0"/>
          <a:chExt cx="0" cy="0"/>
        </a:xfrm>
      </p:grpSpPr>
      <p:pic>
        <p:nvPicPr>
          <p:cNvPr id="373" name="Google Shape;373;g9e40148c1d_0_101"/>
          <p:cNvPicPr preferRelativeResize="0"/>
          <p:nvPr/>
        </p:nvPicPr>
        <p:blipFill rotWithShape="1">
          <a:blip r:embed="rId3">
            <a:alphaModFix/>
          </a:blip>
          <a:srcRect l="16491" t="28554" r="56423" b="31318"/>
          <a:stretch/>
        </p:blipFill>
        <p:spPr>
          <a:xfrm>
            <a:off x="3444526" y="1963599"/>
            <a:ext cx="5094523" cy="4088451"/>
          </a:xfrm>
          <a:prstGeom prst="rect">
            <a:avLst/>
          </a:prstGeom>
          <a:noFill/>
          <a:ln>
            <a:noFill/>
          </a:ln>
        </p:spPr>
      </p:pic>
      <p:pic>
        <p:nvPicPr>
          <p:cNvPr id="374" name="Google Shape;374;g9e40148c1d_0_101"/>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379"/>
        <p:cNvGrpSpPr/>
        <p:nvPr/>
      </p:nvGrpSpPr>
      <p:grpSpPr>
        <a:xfrm>
          <a:off x="0" y="0"/>
          <a:ext cx="0" cy="0"/>
          <a:chOff x="0" y="0"/>
          <a:chExt cx="0" cy="0"/>
        </a:xfrm>
      </p:grpSpPr>
      <p:pic>
        <p:nvPicPr>
          <p:cNvPr id="380" name="Google Shape;380;g9e40148c1d_0_83"/>
          <p:cNvPicPr preferRelativeResize="0"/>
          <p:nvPr/>
        </p:nvPicPr>
        <p:blipFill rotWithShape="1">
          <a:blip r:embed="rId3">
            <a:alphaModFix/>
          </a:blip>
          <a:srcRect l="42726" t="27612" r="28320" b="25522"/>
          <a:stretch/>
        </p:blipFill>
        <p:spPr>
          <a:xfrm>
            <a:off x="3501698" y="1816675"/>
            <a:ext cx="5102674" cy="4474226"/>
          </a:xfrm>
          <a:prstGeom prst="rect">
            <a:avLst/>
          </a:prstGeom>
          <a:noFill/>
          <a:ln>
            <a:noFill/>
          </a:ln>
        </p:spPr>
      </p:pic>
      <p:pic>
        <p:nvPicPr>
          <p:cNvPr id="381" name="Google Shape;381;g9e40148c1d_0_83"/>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386"/>
        <p:cNvGrpSpPr/>
        <p:nvPr/>
      </p:nvGrpSpPr>
      <p:grpSpPr>
        <a:xfrm>
          <a:off x="0" y="0"/>
          <a:ext cx="0" cy="0"/>
          <a:chOff x="0" y="0"/>
          <a:chExt cx="0" cy="0"/>
        </a:xfrm>
      </p:grpSpPr>
      <p:sp>
        <p:nvSpPr>
          <p:cNvPr id="387" name="Google Shape;387;g92c6d11acb_0_56"/>
          <p:cNvSpPr txBox="1"/>
          <p:nvPr/>
        </p:nvSpPr>
        <p:spPr>
          <a:xfrm>
            <a:off x="480900" y="2204975"/>
            <a:ext cx="6585900" cy="366398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3200" b="1" i="0" u="none" strike="noStrike" cap="none">
                <a:solidFill>
                  <a:srgbClr val="000000"/>
                </a:solidFill>
                <a:latin typeface="Arial"/>
                <a:ea typeface="Arial"/>
                <a:cs typeface="Arial"/>
                <a:sym typeface="Arial"/>
              </a:rPr>
              <a:t>Arutelu</a:t>
            </a:r>
            <a:endParaRPr sz="3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23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2300" b="0" i="0" u="none" strike="noStrike" cap="none">
                <a:solidFill>
                  <a:srgbClr val="000000"/>
                </a:solidFill>
                <a:latin typeface="Arial"/>
                <a:ea typeface="Arial"/>
                <a:cs typeface="Arial"/>
                <a:sym typeface="Arial"/>
              </a:rPr>
              <a:t>Kas Teie lastele meeldiks see harjutus?</a:t>
            </a:r>
            <a:r>
              <a:rPr lang="ru-RU" sz="2300"/>
              <a:t> Põhjendage oma arvamust.</a:t>
            </a:r>
            <a:endParaRPr sz="23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23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2300" b="0" i="0" u="none" strike="noStrike" cap="none">
                <a:solidFill>
                  <a:srgbClr val="000000"/>
                </a:solidFill>
                <a:latin typeface="Arial"/>
                <a:ea typeface="Arial"/>
                <a:cs typeface="Arial"/>
                <a:sym typeface="Arial"/>
              </a:rPr>
              <a:t>Kas saate lastega ka kodus sellist harjutust teha?</a:t>
            </a:r>
            <a:endParaRPr sz="23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2300" b="0" i="0" u="none" strike="noStrike" cap="none">
                <a:solidFill>
                  <a:srgbClr val="000000"/>
                </a:solidFill>
                <a:latin typeface="Arial"/>
                <a:ea typeface="Arial"/>
                <a:cs typeface="Arial"/>
                <a:sym typeface="Arial"/>
              </a:rPr>
              <a:t> </a:t>
            </a:r>
            <a:r>
              <a:rPr lang="ru-RU" sz="2300" b="0" i="0" u="none" strike="noStrike" cap="none">
                <a:solidFill>
                  <a:schemeClr val="dk1"/>
                </a:solidFill>
                <a:latin typeface="Arial"/>
                <a:ea typeface="Arial"/>
                <a:cs typeface="Arial"/>
                <a:sym typeface="Arial"/>
              </a:rPr>
              <a:t>(Joonistused, luuletused, laulud, ilmateade, arvutamine, tähed.)</a:t>
            </a:r>
            <a:endParaRPr sz="23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18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400"/>
              <a:buFont typeface="Arial"/>
              <a:buNone/>
            </a:pPr>
            <a:endParaRPr sz="1800" b="0" i="0" u="none" strike="noStrike" cap="none">
              <a:solidFill>
                <a:srgbClr val="002060"/>
              </a:solidFill>
              <a:latin typeface="Arial"/>
              <a:ea typeface="Arial"/>
              <a:cs typeface="Arial"/>
              <a:sym typeface="Arial"/>
            </a:endParaRPr>
          </a:p>
        </p:txBody>
      </p:sp>
      <p:pic>
        <p:nvPicPr>
          <p:cNvPr id="388" name="Google Shape;388;g92c6d11acb_0_56"/>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389" name="Google Shape;389;g92c6d11acb_0_56"/>
          <p:cNvPicPr preferRelativeResize="0"/>
          <p:nvPr/>
        </p:nvPicPr>
        <p:blipFill rotWithShape="1">
          <a:blip r:embed="rId4">
            <a:alphaModFix/>
          </a:blip>
          <a:srcRect l="29073" t="12326" r="43472" b="22696"/>
          <a:stretch/>
        </p:blipFill>
        <p:spPr>
          <a:xfrm>
            <a:off x="7290475" y="1582475"/>
            <a:ext cx="3925277" cy="47524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9e40148c1d_0_5"/>
          <p:cNvSpPr txBox="1">
            <a:spLocks noGrp="1"/>
          </p:cNvSpPr>
          <p:nvPr>
            <p:ph type="title"/>
          </p:nvPr>
        </p:nvSpPr>
        <p:spPr>
          <a:xfrm>
            <a:off x="2401650" y="2481943"/>
            <a:ext cx="8362200" cy="2416628"/>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SzPts val="3200"/>
              <a:buNone/>
            </a:pPr>
            <a:r>
              <a:rPr lang="ru-RU">
                <a:solidFill>
                  <a:schemeClr val="dk1"/>
                </a:solidFill>
              </a:rPr>
              <a:t>PROGRAMMI “KIUSAMISEST VABAKS!” VIIS NÕUANNET </a:t>
            </a:r>
            <a:br>
              <a:rPr lang="ru-RU">
                <a:solidFill>
                  <a:schemeClr val="dk1"/>
                </a:solidFill>
              </a:rPr>
            </a:br>
            <a:r>
              <a:rPr lang="ru-RU">
                <a:solidFill>
                  <a:schemeClr val="dk1"/>
                </a:solidFill>
              </a:rPr>
              <a:t>LAPSEVANEMATELE </a:t>
            </a:r>
            <a:endParaRPr>
              <a:solidFill>
                <a:schemeClr val="dk1"/>
              </a:solidFill>
            </a:endParaRPr>
          </a:p>
          <a:p>
            <a:pPr marL="0" lvl="0" indent="0" algn="l" rtl="0">
              <a:lnSpc>
                <a:spcPct val="100000"/>
              </a:lnSpc>
              <a:spcBef>
                <a:spcPts val="0"/>
              </a:spcBef>
              <a:spcAft>
                <a:spcPts val="0"/>
              </a:spcAft>
              <a:buSzPts val="3200"/>
              <a:buNone/>
            </a:pPr>
            <a:endParaRPr sz="2200">
              <a:solidFill>
                <a:schemeClr val="dk1"/>
              </a:solidFill>
            </a:endParaRPr>
          </a:p>
        </p:txBody>
      </p:sp>
      <p:pic>
        <p:nvPicPr>
          <p:cNvPr id="396" name="Google Shape;396;g9e40148c1d_0_5"/>
          <p:cNvPicPr preferRelativeResize="0"/>
          <p:nvPr/>
        </p:nvPicPr>
        <p:blipFill rotWithShape="1">
          <a:blip r:embed="rId3">
            <a:alphaModFix/>
          </a:blip>
          <a:srcRect t="5226" b="15218"/>
          <a:stretch/>
        </p:blipFill>
        <p:spPr>
          <a:xfrm>
            <a:off x="0" y="0"/>
            <a:ext cx="12191999" cy="11851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401"/>
        <p:cNvGrpSpPr/>
        <p:nvPr/>
      </p:nvGrpSpPr>
      <p:grpSpPr>
        <a:xfrm>
          <a:off x="0" y="0"/>
          <a:ext cx="0" cy="0"/>
          <a:chOff x="0" y="0"/>
          <a:chExt cx="0" cy="0"/>
        </a:xfrm>
      </p:grpSpPr>
      <p:sp>
        <p:nvSpPr>
          <p:cNvPr id="402" name="Google Shape;402;ga0ec2b0205_0_56"/>
          <p:cNvSpPr txBox="1"/>
          <p:nvPr/>
        </p:nvSpPr>
        <p:spPr>
          <a:xfrm>
            <a:off x="4329725" y="2481942"/>
            <a:ext cx="7344300" cy="3638940"/>
          </a:xfrm>
          <a:prstGeom prst="rect">
            <a:avLst/>
          </a:prstGeom>
          <a:noFill/>
          <a:ln>
            <a:noFill/>
          </a:ln>
        </p:spPr>
        <p:txBody>
          <a:bodyPr spcFirstLastPara="1" wrap="square" lIns="91425" tIns="91425" rIns="91425" bIns="91425" anchor="t" anchorCtr="0">
            <a:noAutofit/>
          </a:bodyPr>
          <a:lstStyle/>
          <a:p>
            <a:pPr marL="457200" marR="0" lvl="0" indent="0" algn="ctr" rtl="0">
              <a:lnSpc>
                <a:spcPct val="100000"/>
              </a:lnSpc>
              <a:spcBef>
                <a:spcPts val="0"/>
              </a:spcBef>
              <a:spcAft>
                <a:spcPts val="0"/>
              </a:spcAft>
              <a:buClr>
                <a:srgbClr val="000000"/>
              </a:buClr>
              <a:buSzPts val="2800"/>
              <a:buFont typeface="Arial"/>
              <a:buNone/>
            </a:pPr>
            <a:r>
              <a:rPr lang="ru-RU" sz="3200" b="1"/>
              <a:t>Viis </a:t>
            </a:r>
            <a:r>
              <a:rPr lang="ru-RU" sz="3200" b="1" i="0" u="none" strike="noStrike" cap="none">
                <a:solidFill>
                  <a:srgbClr val="000000"/>
                </a:solidFill>
                <a:latin typeface="Arial"/>
                <a:ea typeface="Arial"/>
                <a:cs typeface="Arial"/>
                <a:sym typeface="Arial"/>
              </a:rPr>
              <a:t>nõuannet lapsevanematele</a:t>
            </a:r>
            <a:endParaRPr sz="3200" b="1" i="0" u="none" strike="noStrike" cap="none">
              <a:solidFill>
                <a:srgbClr val="000000"/>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2800"/>
              <a:buFont typeface="Arial"/>
              <a:buNone/>
            </a:pPr>
            <a:endParaRPr sz="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1" i="0" u="none" strike="noStrike" cap="none">
                <a:solidFill>
                  <a:srgbClr val="000000"/>
                </a:solidFill>
                <a:latin typeface="Arial"/>
                <a:ea typeface="Arial"/>
                <a:cs typeface="Arial"/>
                <a:sym typeface="Arial"/>
              </a:rPr>
              <a:t>Harjutus</a:t>
            </a: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Lapsevanemad jaotatakse </a:t>
            </a:r>
            <a:r>
              <a:rPr lang="ru-RU" sz="1900"/>
              <a:t>viide</a:t>
            </a:r>
            <a:r>
              <a:rPr lang="ru-RU" sz="1900" b="0" i="0" u="none" strike="noStrike" cap="none">
                <a:solidFill>
                  <a:srgbClr val="000000"/>
                </a:solidFill>
                <a:latin typeface="Arial"/>
                <a:ea typeface="Arial"/>
                <a:cs typeface="Arial"/>
                <a:sym typeface="Arial"/>
              </a:rPr>
              <a:t> rühma.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Iga rühm saab endale loosi teel ühe nõuande.</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Vanemate ülesanne on arutada antud nõuande üle: </a:t>
            </a:r>
            <a:br>
              <a:rPr lang="ru-RU" sz="1900" b="0" i="0" u="none" strike="noStrike" cap="none">
                <a:solidFill>
                  <a:srgbClr val="000000"/>
                </a:solidFill>
                <a:latin typeface="Arial"/>
                <a:ea typeface="Arial"/>
                <a:cs typeface="Arial"/>
                <a:sym typeface="Arial"/>
              </a:rPr>
            </a:br>
            <a:r>
              <a:rPr lang="ru-RU" sz="1900" b="0" i="0" u="none" strike="noStrike" cap="none">
                <a:solidFill>
                  <a:srgbClr val="000000"/>
                </a:solidFill>
                <a:latin typeface="Arial"/>
                <a:ea typeface="Arial"/>
                <a:cs typeface="Arial"/>
                <a:sym typeface="Arial"/>
              </a:rPr>
              <a:t>mida nemad sellest arvavad,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kuidas nad seda juba täidavad,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mida saaks selles vallas </a:t>
            </a:r>
            <a:r>
              <a:rPr lang="ru-RU" sz="1900"/>
              <a:t>koolis </a:t>
            </a:r>
            <a:r>
              <a:rPr lang="ru-RU" sz="1900" b="0" i="0" u="none" strike="noStrike" cap="none">
                <a:solidFill>
                  <a:srgbClr val="000000"/>
                </a:solidFill>
                <a:latin typeface="Arial"/>
                <a:ea typeface="Arial"/>
                <a:cs typeface="Arial"/>
                <a:sym typeface="Arial"/>
              </a:rPr>
              <a:t>veel paremaks teha.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Peale rühmatöö tegemist saab ühiselt suures ringis vestelda,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kas antud nõuannetele on vaja midagi juurde lisada.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403" name="Google Shape;403;ga0ec2b0205_0_56"/>
          <p:cNvPicPr preferRelativeResize="0"/>
          <p:nvPr/>
        </p:nvPicPr>
        <p:blipFill rotWithShape="1">
          <a:blip r:embed="rId3">
            <a:alphaModFix/>
          </a:blip>
          <a:srcRect t="5226" b="15218"/>
          <a:stretch/>
        </p:blipFill>
        <p:spPr>
          <a:xfrm>
            <a:off x="0" y="0"/>
            <a:ext cx="12191999" cy="1185175"/>
          </a:xfrm>
          <a:prstGeom prst="rect">
            <a:avLst/>
          </a:prstGeom>
          <a:noFill/>
          <a:ln>
            <a:noFill/>
          </a:ln>
        </p:spPr>
      </p:pic>
      <p:sp>
        <p:nvSpPr>
          <p:cNvPr id="404" name="Google Shape;404;ga0ec2b0205_0_56"/>
          <p:cNvSpPr/>
          <p:nvPr/>
        </p:nvSpPr>
        <p:spPr>
          <a:xfrm>
            <a:off x="9162750" y="0"/>
            <a:ext cx="2255700" cy="2143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0000"/>
                </a:solidFill>
                <a:latin typeface="Arial"/>
                <a:ea typeface="Arial"/>
                <a:cs typeface="Arial"/>
                <a:sym typeface="Arial"/>
              </a:rPr>
              <a:t>Esimene variant: </a:t>
            </a:r>
            <a:r>
              <a:rPr lang="ru-RU" sz="1400" b="0" i="0" u="none" strike="noStrike" cap="none">
                <a:solidFill>
                  <a:srgbClr val="000000"/>
                </a:solidFill>
                <a:latin typeface="Arial"/>
                <a:ea typeface="Arial"/>
                <a:cs typeface="Arial"/>
                <a:sym typeface="Arial"/>
              </a:rPr>
              <a:t>tutvustada ja arutada vanematega “Kiusamisest vabaks!” nõuandeid plakati põhjal.</a:t>
            </a:r>
            <a:endParaRPr sz="1200" b="0" i="0" u="none" strike="noStrike" cap="none">
              <a:solidFill>
                <a:srgbClr val="000000"/>
              </a:solidFill>
              <a:latin typeface="Arial"/>
              <a:ea typeface="Arial"/>
              <a:cs typeface="Arial"/>
              <a:sym typeface="Arial"/>
            </a:endParaRPr>
          </a:p>
        </p:txBody>
      </p:sp>
      <p:pic>
        <p:nvPicPr>
          <p:cNvPr id="405" name="Google Shape;405;ga0ec2b0205_0_56"/>
          <p:cNvPicPr preferRelativeResize="0"/>
          <p:nvPr/>
        </p:nvPicPr>
        <p:blipFill rotWithShape="1">
          <a:blip r:embed="rId4">
            <a:alphaModFix/>
          </a:blip>
          <a:srcRect/>
          <a:stretch/>
        </p:blipFill>
        <p:spPr>
          <a:xfrm>
            <a:off x="11149775" y="1789675"/>
            <a:ext cx="973449" cy="938297"/>
          </a:xfrm>
          <a:prstGeom prst="rect">
            <a:avLst/>
          </a:prstGeom>
          <a:noFill/>
          <a:ln>
            <a:noFill/>
          </a:ln>
        </p:spPr>
      </p:pic>
      <p:pic>
        <p:nvPicPr>
          <p:cNvPr id="406" name="Google Shape;406;ga0ec2b0205_0_56"/>
          <p:cNvPicPr preferRelativeResize="0"/>
          <p:nvPr/>
        </p:nvPicPr>
        <p:blipFill>
          <a:blip r:embed="rId5">
            <a:alphaModFix/>
          </a:blip>
          <a:stretch>
            <a:fillRect/>
          </a:stretch>
        </p:blipFill>
        <p:spPr>
          <a:xfrm>
            <a:off x="781725" y="1369850"/>
            <a:ext cx="3722985" cy="53680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411"/>
        <p:cNvGrpSpPr/>
        <p:nvPr/>
      </p:nvGrpSpPr>
      <p:grpSpPr>
        <a:xfrm>
          <a:off x="0" y="0"/>
          <a:ext cx="0" cy="0"/>
          <a:chOff x="0" y="0"/>
          <a:chExt cx="0" cy="0"/>
        </a:xfrm>
      </p:grpSpPr>
      <p:sp>
        <p:nvSpPr>
          <p:cNvPr id="412" name="Google Shape;412;ga0ec2b0205_0_80"/>
          <p:cNvSpPr txBox="1"/>
          <p:nvPr/>
        </p:nvSpPr>
        <p:spPr>
          <a:xfrm>
            <a:off x="4450702" y="3477975"/>
            <a:ext cx="7455159" cy="877800"/>
          </a:xfrm>
          <a:prstGeom prst="rect">
            <a:avLst/>
          </a:prstGeom>
          <a:noFill/>
          <a:ln>
            <a:noFill/>
          </a:ln>
        </p:spPr>
        <p:txBody>
          <a:bodyPr spcFirstLastPara="1" wrap="square" lIns="91425" tIns="91425" rIns="91425" bIns="91425" anchor="t" anchorCtr="0">
            <a:noAutofit/>
          </a:bodyPr>
          <a:lstStyle/>
          <a:p>
            <a:pPr marL="457200" marR="0" lvl="0" indent="0" algn="ctr" rtl="0">
              <a:lnSpc>
                <a:spcPct val="100000"/>
              </a:lnSpc>
              <a:spcBef>
                <a:spcPts val="0"/>
              </a:spcBef>
              <a:spcAft>
                <a:spcPts val="0"/>
              </a:spcAft>
              <a:buClr>
                <a:srgbClr val="000000"/>
              </a:buClr>
              <a:buSzPts val="3200"/>
              <a:buFont typeface="Arial"/>
              <a:buNone/>
            </a:pPr>
            <a:r>
              <a:rPr lang="ru-RU" sz="3200" b="1">
                <a:solidFill>
                  <a:schemeClr val="dk1"/>
                </a:solidFill>
              </a:rPr>
              <a:t>Viis</a:t>
            </a:r>
            <a:r>
              <a:rPr lang="ru-RU" sz="3200" b="1" i="0" u="none" strike="noStrike" cap="none">
                <a:solidFill>
                  <a:schemeClr val="dk1"/>
                </a:solidFill>
                <a:latin typeface="Arial"/>
                <a:ea typeface="Arial"/>
                <a:cs typeface="Arial"/>
                <a:sym typeface="Arial"/>
              </a:rPr>
              <a:t> nõuannet lapsevanematele </a:t>
            </a:r>
            <a:endParaRPr sz="3200" b="1" i="0" u="none" strike="noStrike" cap="none">
              <a:solidFill>
                <a:schemeClr val="dk1"/>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2400"/>
              <a:buFont typeface="Arial"/>
              <a:buNone/>
            </a:pPr>
            <a:r>
              <a:rPr lang="ru-RU" sz="2400" b="0" i="1" u="none" strike="noStrike" cap="none">
                <a:solidFill>
                  <a:schemeClr val="dk1"/>
                </a:solidFill>
                <a:latin typeface="Arial"/>
                <a:ea typeface="Arial"/>
                <a:cs typeface="Arial"/>
                <a:sym typeface="Arial"/>
              </a:rPr>
              <a:t>(vt järgmisi slaide)</a:t>
            </a:r>
            <a:endParaRPr sz="2400" b="0" i="1" u="none" strike="noStrike" cap="none">
              <a:solidFill>
                <a:srgbClr val="000000"/>
              </a:solidFill>
              <a:latin typeface="Arial"/>
              <a:ea typeface="Arial"/>
              <a:cs typeface="Arial"/>
              <a:sym typeface="Arial"/>
            </a:endParaRPr>
          </a:p>
        </p:txBody>
      </p:sp>
      <p:pic>
        <p:nvPicPr>
          <p:cNvPr id="413" name="Google Shape;413;ga0ec2b0205_0_80"/>
          <p:cNvPicPr preferRelativeResize="0"/>
          <p:nvPr/>
        </p:nvPicPr>
        <p:blipFill rotWithShape="1">
          <a:blip r:embed="rId3">
            <a:alphaModFix/>
          </a:blip>
          <a:srcRect t="5226" b="15218"/>
          <a:stretch/>
        </p:blipFill>
        <p:spPr>
          <a:xfrm>
            <a:off x="0" y="0"/>
            <a:ext cx="12191999" cy="1185175"/>
          </a:xfrm>
          <a:prstGeom prst="rect">
            <a:avLst/>
          </a:prstGeom>
          <a:noFill/>
          <a:ln>
            <a:noFill/>
          </a:ln>
        </p:spPr>
      </p:pic>
      <p:sp>
        <p:nvSpPr>
          <p:cNvPr id="414" name="Google Shape;414;ga0ec2b0205_0_80"/>
          <p:cNvSpPr/>
          <p:nvPr/>
        </p:nvSpPr>
        <p:spPr>
          <a:xfrm>
            <a:off x="8392100" y="763450"/>
            <a:ext cx="2685900" cy="226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0000"/>
                </a:solidFill>
                <a:latin typeface="Arial"/>
                <a:ea typeface="Arial"/>
                <a:cs typeface="Arial"/>
                <a:sym typeface="Arial"/>
              </a:rPr>
              <a:t>Teine variant: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0000"/>
                </a:solidFill>
                <a:latin typeface="Arial"/>
                <a:ea typeface="Arial"/>
                <a:cs typeface="Arial"/>
                <a:sym typeface="Arial"/>
              </a:rPr>
              <a:t>tutvustada nõuandeid vestluskaartide, arutelukaartide ja teiste </a:t>
            </a:r>
            <a:r>
              <a:rPr lang="ru-RU" sz="1400" b="0" i="0" u="none" strike="noStrike" cap="none">
                <a:solidFill>
                  <a:schemeClr val="dk1"/>
                </a:solidFill>
                <a:latin typeface="Arial"/>
                <a:ea typeface="Arial"/>
                <a:cs typeface="Arial"/>
                <a:sym typeface="Arial"/>
              </a:rPr>
              <a:t>“Kiusamisest vabaks!” </a:t>
            </a:r>
            <a:r>
              <a:rPr lang="ru-RU" sz="1400" b="0" i="0" u="none" strike="noStrike" cap="none">
                <a:solidFill>
                  <a:srgbClr val="000000"/>
                </a:solidFill>
                <a:latin typeface="Arial"/>
                <a:ea typeface="Arial"/>
                <a:cs typeface="Arial"/>
                <a:sym typeface="Arial"/>
              </a:rPr>
              <a:t>metoodiliste vahendite kaudu</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5" name="Google Shape;415;ga0ec2b0205_0_80"/>
          <p:cNvPicPr preferRelativeResize="0"/>
          <p:nvPr/>
        </p:nvPicPr>
        <p:blipFill rotWithShape="1">
          <a:blip r:embed="rId4">
            <a:alphaModFix/>
          </a:blip>
          <a:srcRect/>
          <a:stretch/>
        </p:blipFill>
        <p:spPr>
          <a:xfrm>
            <a:off x="10932400" y="2539675"/>
            <a:ext cx="973449" cy="938297"/>
          </a:xfrm>
          <a:prstGeom prst="rect">
            <a:avLst/>
          </a:prstGeom>
          <a:noFill/>
          <a:ln>
            <a:noFill/>
          </a:ln>
        </p:spPr>
      </p:pic>
      <p:pic>
        <p:nvPicPr>
          <p:cNvPr id="416" name="Google Shape;416;ga0ec2b0205_0_80"/>
          <p:cNvPicPr preferRelativeResize="0"/>
          <p:nvPr/>
        </p:nvPicPr>
        <p:blipFill>
          <a:blip r:embed="rId5">
            <a:alphaModFix/>
          </a:blip>
          <a:stretch>
            <a:fillRect/>
          </a:stretch>
        </p:blipFill>
        <p:spPr>
          <a:xfrm>
            <a:off x="975350" y="1361775"/>
            <a:ext cx="3722985" cy="53680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a0ec2b0205_0_93"/>
          <p:cNvSpPr txBox="1">
            <a:spLocks noGrp="1"/>
          </p:cNvSpPr>
          <p:nvPr>
            <p:ph type="title"/>
          </p:nvPr>
        </p:nvSpPr>
        <p:spPr>
          <a:xfrm>
            <a:off x="717625" y="1386999"/>
            <a:ext cx="10527900" cy="797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a:solidFill>
                  <a:srgbClr val="000000"/>
                </a:solidFill>
              </a:rPr>
              <a:t>„Kiusamisest vabaks!“ vestluskaardid lastevanematele</a:t>
            </a:r>
            <a:br>
              <a:rPr lang="ru-RU" sz="2400">
                <a:solidFill>
                  <a:srgbClr val="000000"/>
                </a:solidFill>
              </a:rPr>
            </a:br>
            <a:r>
              <a:rPr lang="ru-RU" sz="2400">
                <a:solidFill>
                  <a:srgbClr val="000000"/>
                </a:solidFill>
              </a:rPr>
              <a:t>Kaart nr. 25 </a:t>
            </a:r>
            <a:r>
              <a:rPr lang="ru-RU">
                <a:solidFill>
                  <a:srgbClr val="000000"/>
                </a:solidFill>
              </a:rPr>
              <a:t>„Mäng uute sõpradega“</a:t>
            </a:r>
            <a:endParaRPr/>
          </a:p>
        </p:txBody>
      </p:sp>
      <p:sp>
        <p:nvSpPr>
          <p:cNvPr id="422" name="Google Shape;422;ga0ec2b0205_0_93"/>
          <p:cNvSpPr txBox="1"/>
          <p:nvPr/>
        </p:nvSpPr>
        <p:spPr>
          <a:xfrm>
            <a:off x="7117525" y="2556899"/>
            <a:ext cx="4203600" cy="3861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ru-RU" sz="1900" b="1" i="0" u="none" strike="noStrike" cap="none">
                <a:solidFill>
                  <a:srgbClr val="000000"/>
                </a:solidFill>
                <a:latin typeface="Arial"/>
                <a:ea typeface="Arial"/>
                <a:cs typeface="Arial"/>
                <a:sym typeface="Arial"/>
              </a:rPr>
              <a:t>Harjutus</a:t>
            </a: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Lapsevanemad arutavad rühmades küsimusi, mis on vestluskaardi tagumisel küljel.</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Peale küsimustele vastamist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1" i="0" u="none" strike="noStrike" cap="none">
                <a:solidFill>
                  <a:srgbClr val="000000"/>
                </a:solidFill>
                <a:latin typeface="Arial"/>
                <a:ea typeface="Arial"/>
                <a:cs typeface="Arial"/>
                <a:sym typeface="Arial"/>
              </a:rPr>
              <a:t>arutelu</a:t>
            </a:r>
            <a:r>
              <a:rPr lang="ru-RU" sz="1900" b="0" i="0" u="none" strike="noStrike" cap="none">
                <a:solidFill>
                  <a:srgbClr val="000000"/>
                </a:solidFill>
                <a:latin typeface="Arial"/>
                <a:ea typeface="Arial"/>
                <a:cs typeface="Arial"/>
                <a:sym typeface="Arial"/>
              </a:rPr>
              <a:t>: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“Kuidas saavad vanemad oma lapsi toetada erinevate mängukaaslaste leidmisel?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Kuidas saavad lapsevanemad lapsi aidata heade mänguaja kokkulepete tegemisel?”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2600" b="1" i="0" u="none" strike="noStrike" cap="none">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2600" b="1" i="0" u="none" strike="noStrike" cap="none">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4000" b="1" i="0" u="none" strike="noStrike" cap="none">
              <a:solidFill>
                <a:srgbClr val="FF0000"/>
              </a:solidFill>
              <a:latin typeface="Arial"/>
              <a:ea typeface="Arial"/>
              <a:cs typeface="Arial"/>
              <a:sym typeface="Arial"/>
            </a:endParaRPr>
          </a:p>
        </p:txBody>
      </p:sp>
      <p:pic>
        <p:nvPicPr>
          <p:cNvPr id="423" name="Google Shape;423;ga0ec2b0205_0_93"/>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424" name="Google Shape;424;ga0ec2b0205_0_93"/>
          <p:cNvPicPr preferRelativeResize="0"/>
          <p:nvPr/>
        </p:nvPicPr>
        <p:blipFill rotWithShape="1">
          <a:blip r:embed="rId4">
            <a:alphaModFix/>
          </a:blip>
          <a:srcRect/>
          <a:stretch/>
        </p:blipFill>
        <p:spPr>
          <a:xfrm>
            <a:off x="10347675" y="1401888"/>
            <a:ext cx="973449" cy="938297"/>
          </a:xfrm>
          <a:prstGeom prst="rect">
            <a:avLst/>
          </a:prstGeom>
          <a:noFill/>
          <a:ln>
            <a:noFill/>
          </a:ln>
        </p:spPr>
      </p:pic>
      <p:pic>
        <p:nvPicPr>
          <p:cNvPr id="425" name="Google Shape;425;ga0ec2b0205_0_93"/>
          <p:cNvPicPr preferRelativeResize="0"/>
          <p:nvPr/>
        </p:nvPicPr>
        <p:blipFill>
          <a:blip r:embed="rId5">
            <a:alphaModFix/>
          </a:blip>
          <a:stretch>
            <a:fillRect/>
          </a:stretch>
        </p:blipFill>
        <p:spPr>
          <a:xfrm>
            <a:off x="793650" y="2435375"/>
            <a:ext cx="5958176" cy="41043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ga0ec2b0205_0_101"/>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432" name="Google Shape;432;ga0ec2b0205_0_101"/>
          <p:cNvPicPr preferRelativeResize="0"/>
          <p:nvPr/>
        </p:nvPicPr>
        <p:blipFill>
          <a:blip r:embed="rId4">
            <a:alphaModFix/>
          </a:blip>
          <a:stretch>
            <a:fillRect/>
          </a:stretch>
        </p:blipFill>
        <p:spPr>
          <a:xfrm>
            <a:off x="3761050" y="1185175"/>
            <a:ext cx="7753801" cy="5374325"/>
          </a:xfrm>
          <a:prstGeom prst="rect">
            <a:avLst/>
          </a:prstGeom>
          <a:noFill/>
          <a:ln>
            <a:noFill/>
          </a:ln>
        </p:spPr>
      </p:pic>
      <p:pic>
        <p:nvPicPr>
          <p:cNvPr id="433" name="Google Shape;433;ga0ec2b0205_0_101"/>
          <p:cNvPicPr preferRelativeResize="0"/>
          <p:nvPr/>
        </p:nvPicPr>
        <p:blipFill>
          <a:blip r:embed="rId5">
            <a:alphaModFix/>
          </a:blip>
          <a:stretch>
            <a:fillRect/>
          </a:stretch>
        </p:blipFill>
        <p:spPr>
          <a:xfrm>
            <a:off x="1095125" y="2344975"/>
            <a:ext cx="6380325" cy="43951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9da6a2eb16_0_19"/>
          <p:cNvSpPr txBox="1"/>
          <p:nvPr/>
        </p:nvSpPr>
        <p:spPr>
          <a:xfrm>
            <a:off x="6324100" y="3123000"/>
            <a:ext cx="5202600" cy="18108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2100"/>
              <a:buFont typeface="Arial"/>
              <a:buNone/>
            </a:pPr>
            <a:r>
              <a:rPr lang="ru-RU" sz="2100">
                <a:solidFill>
                  <a:schemeClr val="dk1"/>
                </a:solidFill>
              </a:rPr>
              <a:t>Teie laps õpib sellest, kui ta mängib paljude erinevate lastega. Samas aitate te sellega tagada, et kõiki lapsi kutsutakse mängu ning neile tagatakse koht lastekollektiivis. </a:t>
            </a:r>
            <a:endParaRPr sz="2100">
              <a:solidFill>
                <a:schemeClr val="dk1"/>
              </a:solidFill>
            </a:endParaRPr>
          </a:p>
        </p:txBody>
      </p:sp>
      <p:sp>
        <p:nvSpPr>
          <p:cNvPr id="440" name="Google Shape;440;g9da6a2eb16_0_19"/>
          <p:cNvSpPr txBox="1"/>
          <p:nvPr/>
        </p:nvSpPr>
        <p:spPr>
          <a:xfrm>
            <a:off x="282750" y="1352762"/>
            <a:ext cx="11626500" cy="14022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400" b="1" i="0" u="none" strike="noStrike" cap="none">
                <a:solidFill>
                  <a:schemeClr val="dk1"/>
                </a:solidFill>
                <a:latin typeface="Arial"/>
                <a:ea typeface="Arial"/>
                <a:cs typeface="Arial"/>
                <a:sym typeface="Arial"/>
              </a:rPr>
              <a:t>Esimene “Kiusamisest vabaks!” nõuanne:</a:t>
            </a:r>
            <a:endParaRPr sz="240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a:solidFill>
                  <a:schemeClr val="dk1"/>
                </a:solidFill>
                <a:latin typeface="Arial"/>
                <a:ea typeface="Arial"/>
                <a:cs typeface="Arial"/>
                <a:sym typeface="Arial"/>
              </a:rPr>
              <a:t> </a:t>
            </a:r>
            <a:r>
              <a:rPr lang="ru-RU" sz="3000" b="1" i="0" u="none" strike="noStrike" cap="none">
                <a:solidFill>
                  <a:schemeClr val="dk1"/>
                </a:solidFill>
                <a:latin typeface="Arial"/>
                <a:ea typeface="Arial"/>
                <a:cs typeface="Arial"/>
                <a:sym typeface="Arial"/>
              </a:rPr>
              <a:t>“Julgustage last mängima erinevate klassikaaslaste</a:t>
            </a:r>
            <a:r>
              <a:rPr lang="ru-RU" sz="3000" b="1">
                <a:solidFill>
                  <a:schemeClr val="dk1"/>
                </a:solidFill>
              </a:rPr>
              <a:t>ga - nii koolis vahetundides kui ka pärast kooli.”</a:t>
            </a:r>
            <a:endParaRPr sz="30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6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600" b="0" i="0" u="none" strike="noStrike" cap="none">
              <a:solidFill>
                <a:schemeClr val="dk1"/>
              </a:solidFill>
              <a:latin typeface="Arial"/>
              <a:ea typeface="Arial"/>
              <a:cs typeface="Arial"/>
              <a:sym typeface="Arial"/>
            </a:endParaRPr>
          </a:p>
        </p:txBody>
      </p:sp>
      <p:pic>
        <p:nvPicPr>
          <p:cNvPr id="441" name="Google Shape;441;g9da6a2eb16_0_19"/>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442" name="Google Shape;442;g9da6a2eb16_0_19"/>
          <p:cNvPicPr preferRelativeResize="0"/>
          <p:nvPr/>
        </p:nvPicPr>
        <p:blipFill>
          <a:blip r:embed="rId4">
            <a:alphaModFix/>
          </a:blip>
          <a:stretch>
            <a:fillRect/>
          </a:stretch>
        </p:blipFill>
        <p:spPr>
          <a:xfrm>
            <a:off x="589625" y="2754941"/>
            <a:ext cx="5368349" cy="369803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76"/>
        <p:cNvGrpSpPr/>
        <p:nvPr/>
      </p:nvGrpSpPr>
      <p:grpSpPr>
        <a:xfrm>
          <a:off x="0" y="0"/>
          <a:ext cx="0" cy="0"/>
          <a:chOff x="0" y="0"/>
          <a:chExt cx="0" cy="0"/>
        </a:xfrm>
      </p:grpSpPr>
      <p:pic>
        <p:nvPicPr>
          <p:cNvPr id="77" name="Google Shape;77;g926fe10a02_0_26"/>
          <p:cNvPicPr preferRelativeResize="0"/>
          <p:nvPr/>
        </p:nvPicPr>
        <p:blipFill rotWithShape="1">
          <a:blip r:embed="rId3">
            <a:alphaModFix/>
          </a:blip>
          <a:srcRect l="24464" r="56159" b="25339"/>
          <a:stretch/>
        </p:blipFill>
        <p:spPr>
          <a:xfrm>
            <a:off x="531100" y="2876050"/>
            <a:ext cx="1688477" cy="3456375"/>
          </a:xfrm>
          <a:prstGeom prst="rect">
            <a:avLst/>
          </a:prstGeom>
          <a:noFill/>
          <a:ln>
            <a:noFill/>
          </a:ln>
        </p:spPr>
      </p:pic>
      <p:pic>
        <p:nvPicPr>
          <p:cNvPr id="78" name="Google Shape;78;g926fe10a02_0_26"/>
          <p:cNvPicPr preferRelativeResize="0"/>
          <p:nvPr/>
        </p:nvPicPr>
        <p:blipFill rotWithShape="1">
          <a:blip r:embed="rId4">
            <a:alphaModFix/>
          </a:blip>
          <a:srcRect r="46703" b="26847"/>
          <a:stretch/>
        </p:blipFill>
        <p:spPr>
          <a:xfrm>
            <a:off x="3385375" y="2876050"/>
            <a:ext cx="4227326" cy="3082300"/>
          </a:xfrm>
          <a:prstGeom prst="rect">
            <a:avLst/>
          </a:prstGeom>
          <a:noFill/>
          <a:ln>
            <a:noFill/>
          </a:ln>
        </p:spPr>
      </p:pic>
      <p:sp>
        <p:nvSpPr>
          <p:cNvPr id="79" name="Google Shape;79;g926fe10a02_0_26"/>
          <p:cNvSpPr/>
          <p:nvPr/>
        </p:nvSpPr>
        <p:spPr>
          <a:xfrm>
            <a:off x="2219575" y="4355800"/>
            <a:ext cx="1000800" cy="574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0000"/>
              </a:highlight>
              <a:latin typeface="Arial"/>
              <a:ea typeface="Arial"/>
              <a:cs typeface="Arial"/>
              <a:sym typeface="Arial"/>
            </a:endParaRPr>
          </a:p>
        </p:txBody>
      </p:sp>
      <p:sp>
        <p:nvSpPr>
          <p:cNvPr id="80" name="Google Shape;80;g926fe10a02_0_26"/>
          <p:cNvSpPr/>
          <p:nvPr/>
        </p:nvSpPr>
        <p:spPr>
          <a:xfrm>
            <a:off x="7622599" y="4355800"/>
            <a:ext cx="1000800" cy="574200"/>
          </a:xfrm>
          <a:prstGeom prst="rightArrow">
            <a:avLst>
              <a:gd name="adj1" fmla="val 50000"/>
              <a:gd name="adj2" fmla="val 50000"/>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0000"/>
              </a:highlight>
              <a:latin typeface="Arial"/>
              <a:ea typeface="Arial"/>
              <a:cs typeface="Arial"/>
              <a:sym typeface="Arial"/>
            </a:endParaRPr>
          </a:p>
        </p:txBody>
      </p:sp>
      <p:pic>
        <p:nvPicPr>
          <p:cNvPr id="81" name="Google Shape;81;g926fe10a02_0_26"/>
          <p:cNvPicPr preferRelativeResize="0"/>
          <p:nvPr/>
        </p:nvPicPr>
        <p:blipFill rotWithShape="1">
          <a:blip r:embed="rId5">
            <a:alphaModFix/>
          </a:blip>
          <a:srcRect/>
          <a:stretch/>
        </p:blipFill>
        <p:spPr>
          <a:xfrm>
            <a:off x="8623400" y="3224875"/>
            <a:ext cx="2972276" cy="2090500"/>
          </a:xfrm>
          <a:prstGeom prst="rect">
            <a:avLst/>
          </a:prstGeom>
          <a:noFill/>
          <a:ln>
            <a:noFill/>
          </a:ln>
        </p:spPr>
      </p:pic>
      <p:sp>
        <p:nvSpPr>
          <p:cNvPr id="82" name="Google Shape;82;g926fe10a02_0_26"/>
          <p:cNvSpPr/>
          <p:nvPr/>
        </p:nvSpPr>
        <p:spPr>
          <a:xfrm>
            <a:off x="531100" y="1704663"/>
            <a:ext cx="11284500" cy="65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ru-RU" sz="1600" b="1" i="0" u="none" strike="noStrike" cap="none">
                <a:solidFill>
                  <a:srgbClr val="000000"/>
                </a:solidFill>
                <a:latin typeface="Arial"/>
                <a:ea typeface="Arial"/>
                <a:cs typeface="Arial"/>
                <a:sym typeface="Arial"/>
              </a:rPr>
              <a:t>“Kiusamisest vabaks!” lastevanemate koosoleku alguses on soovitatav mängida läbi paar </a:t>
            </a:r>
            <a:r>
              <a:rPr lang="ru-RU" sz="1600" b="1"/>
              <a:t>õpilastele</a:t>
            </a:r>
            <a:r>
              <a:rPr lang="ru-RU" sz="1600" b="1" i="0" u="none" strike="noStrike" cap="none">
                <a:solidFill>
                  <a:srgbClr val="000000"/>
                </a:solidFill>
                <a:latin typeface="Arial"/>
                <a:ea typeface="Arial"/>
                <a:cs typeface="Arial"/>
                <a:sym typeface="Arial"/>
              </a:rPr>
              <a:t> mõeldud programmi mängu, et julgustada vanemaid suhtlema erinevate lastevanematega ja tunda koosolemisrõõmu.</a:t>
            </a:r>
            <a:endParaRPr sz="1600" b="1" i="0" u="none" strike="noStrike" cap="none">
              <a:solidFill>
                <a:srgbClr val="000000"/>
              </a:solidFill>
              <a:latin typeface="Arial"/>
              <a:ea typeface="Arial"/>
              <a:cs typeface="Arial"/>
              <a:sym typeface="Arial"/>
            </a:endParaRPr>
          </a:p>
        </p:txBody>
      </p:sp>
      <p:sp>
        <p:nvSpPr>
          <p:cNvPr id="83" name="Google Shape;83;g926fe10a02_0_26"/>
          <p:cNvSpPr txBox="1"/>
          <p:nvPr/>
        </p:nvSpPr>
        <p:spPr>
          <a:xfrm>
            <a:off x="8698775" y="5462450"/>
            <a:ext cx="2821500" cy="1068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ru-RU" b="1"/>
              <a:t>Mängud leiate programmi raamatutest “Koos õues” ja “Käsiraamatust” või saate alla laadida/tellida</a:t>
            </a:r>
            <a:r>
              <a:rPr lang="ru-RU" b="1" i="0" u="none" strike="noStrike" cap="none">
                <a:solidFill>
                  <a:srgbClr val="000000"/>
                </a:solidFill>
                <a:latin typeface="Arial"/>
                <a:ea typeface="Arial"/>
                <a:cs typeface="Arial"/>
                <a:sym typeface="Arial"/>
              </a:rPr>
              <a:t> </a:t>
            </a:r>
            <a:r>
              <a:rPr lang="ru-RU" b="1" i="0" u="sng" strike="noStrike" cap="none">
                <a:solidFill>
                  <a:schemeClr val="hlink"/>
                </a:solidFill>
                <a:latin typeface="Arial"/>
                <a:ea typeface="Arial"/>
                <a:cs typeface="Arial"/>
                <a:sym typeface="Arial"/>
                <a:hlinkClick r:id="rId6"/>
              </a:rPr>
              <a:t>siit.</a:t>
            </a:r>
            <a:r>
              <a:rPr lang="ru-RU" b="1" i="0" u="none" strike="noStrike" cap="none">
                <a:solidFill>
                  <a:srgbClr val="000000"/>
                </a:solidFill>
                <a:latin typeface="Arial"/>
                <a:ea typeface="Arial"/>
                <a:cs typeface="Arial"/>
                <a:sym typeface="Arial"/>
              </a:rPr>
              <a:t> </a:t>
            </a:r>
            <a:endParaRPr b="1" i="0" u="none" strike="noStrike" cap="none">
              <a:solidFill>
                <a:srgbClr val="000000"/>
              </a:solidFill>
              <a:latin typeface="Arial"/>
              <a:ea typeface="Arial"/>
              <a:cs typeface="Arial"/>
              <a:sym typeface="Arial"/>
            </a:endParaRPr>
          </a:p>
        </p:txBody>
      </p:sp>
      <p:pic>
        <p:nvPicPr>
          <p:cNvPr id="84" name="Google Shape;84;g926fe10a02_0_26"/>
          <p:cNvPicPr preferRelativeResize="0"/>
          <p:nvPr/>
        </p:nvPicPr>
        <p:blipFill rotWithShape="1">
          <a:blip r:embed="rId7">
            <a:alphaModFix/>
          </a:blip>
          <a:srcRect t="5226" b="15218"/>
          <a:stretch/>
        </p:blipFill>
        <p:spPr>
          <a:xfrm>
            <a:off x="0" y="0"/>
            <a:ext cx="12191999" cy="1185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447"/>
        <p:cNvGrpSpPr/>
        <p:nvPr/>
      </p:nvGrpSpPr>
      <p:grpSpPr>
        <a:xfrm>
          <a:off x="0" y="0"/>
          <a:ext cx="0" cy="0"/>
          <a:chOff x="0" y="0"/>
          <a:chExt cx="0" cy="0"/>
        </a:xfrm>
      </p:grpSpPr>
      <p:sp>
        <p:nvSpPr>
          <p:cNvPr id="448" name="Google Shape;448;ga0ec2b0205_0_115"/>
          <p:cNvSpPr txBox="1">
            <a:spLocks noGrp="1"/>
          </p:cNvSpPr>
          <p:nvPr>
            <p:ph type="title"/>
          </p:nvPr>
        </p:nvSpPr>
        <p:spPr>
          <a:xfrm>
            <a:off x="351956" y="1586203"/>
            <a:ext cx="10417200" cy="92373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a:solidFill>
                  <a:srgbClr val="000000"/>
                </a:solidFill>
              </a:rPr>
              <a:t>„Kiusamisest vabaks!“ vestluskaardid lastevanematele</a:t>
            </a:r>
            <a:br>
              <a:rPr lang="ru-RU" sz="2400">
                <a:solidFill>
                  <a:srgbClr val="000000"/>
                </a:solidFill>
              </a:rPr>
            </a:br>
            <a:r>
              <a:rPr lang="ru-RU" sz="2400">
                <a:solidFill>
                  <a:srgbClr val="000000"/>
                </a:solidFill>
              </a:rPr>
              <a:t>Kaart nr. 20</a:t>
            </a:r>
            <a:r>
              <a:rPr lang="ru-RU">
                <a:solidFill>
                  <a:srgbClr val="000000"/>
                </a:solidFill>
              </a:rPr>
              <a:t>  „Perekond söögilaua ääres“</a:t>
            </a:r>
            <a:endParaRPr/>
          </a:p>
        </p:txBody>
      </p:sp>
      <p:sp>
        <p:nvSpPr>
          <p:cNvPr id="449" name="Google Shape;449;ga0ec2b0205_0_115"/>
          <p:cNvSpPr txBox="1"/>
          <p:nvPr/>
        </p:nvSpPr>
        <p:spPr>
          <a:xfrm>
            <a:off x="7538425" y="4064675"/>
            <a:ext cx="3000000" cy="680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ga0ec2b0205_0_115"/>
          <p:cNvSpPr txBox="1"/>
          <p:nvPr/>
        </p:nvSpPr>
        <p:spPr>
          <a:xfrm>
            <a:off x="6299894" y="2685660"/>
            <a:ext cx="5477100" cy="3741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ru-RU" sz="1900" b="1" i="0" u="none" strike="noStrike" cap="none">
                <a:solidFill>
                  <a:srgbClr val="000000"/>
                </a:solidFill>
                <a:latin typeface="Arial"/>
                <a:ea typeface="Arial"/>
                <a:cs typeface="Arial"/>
                <a:sym typeface="Arial"/>
              </a:rPr>
              <a:t>Harjutus</a:t>
            </a: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Kaks minutit iseseisvaks mõtlemiseks:</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a:t>
            </a:r>
            <a:r>
              <a:rPr lang="ru-RU" sz="1900" b="1" i="0" u="none" strike="noStrike" cap="none">
                <a:solidFill>
                  <a:srgbClr val="000000"/>
                </a:solidFill>
                <a:latin typeface="Arial"/>
                <a:ea typeface="Arial"/>
                <a:cs typeface="Arial"/>
                <a:sym typeface="Arial"/>
              </a:rPr>
              <a:t>Kuidas ma räägin teistest lapsevanematest, lastest ja õpetajatest?</a:t>
            </a: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900"/>
              <a:buFont typeface="Arial"/>
              <a:buNone/>
            </a:pPr>
            <a:r>
              <a:rPr lang="ru-RU" sz="1900" b="1" i="0" u="none" strike="noStrike" cap="none">
                <a:solidFill>
                  <a:schemeClr val="dk1"/>
                </a:solidFill>
                <a:latin typeface="Arial"/>
                <a:ea typeface="Arial"/>
                <a:cs typeface="Arial"/>
                <a:sym typeface="Arial"/>
              </a:rPr>
              <a:t>„Kuidas ma räägin lapsevanematega, lastega ja õpetajatega?”</a:t>
            </a:r>
            <a:endParaRPr sz="19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900"/>
              <a:buFont typeface="Arial"/>
              <a:buNone/>
            </a:pPr>
            <a:endParaRPr sz="19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900"/>
              <a:buFont typeface="Arial"/>
              <a:buNone/>
            </a:pPr>
            <a:endParaRPr sz="19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900"/>
              <a:buFont typeface="Arial"/>
              <a:buNone/>
            </a:pPr>
            <a:r>
              <a:rPr lang="ru-RU" sz="1900" b="0" i="0" u="none" strike="noStrike" cap="none">
                <a:solidFill>
                  <a:schemeClr val="dk1"/>
                </a:solidFill>
                <a:latin typeface="Arial"/>
                <a:ea typeface="Arial"/>
                <a:cs typeface="Arial"/>
                <a:sym typeface="Arial"/>
              </a:rPr>
              <a:t>Peale iseseisvat tööd arutlege rühmades küsimusi, mis on vestluskaarti tagumisel küljel. </a:t>
            </a:r>
            <a:endParaRPr sz="1900" b="0" i="0" u="none" strike="noStrike" cap="none">
              <a:solidFill>
                <a:schemeClr val="dk1"/>
              </a:solidFill>
              <a:latin typeface="Arial"/>
              <a:ea typeface="Arial"/>
              <a:cs typeface="Arial"/>
              <a:sym typeface="Arial"/>
            </a:endParaRPr>
          </a:p>
        </p:txBody>
      </p:sp>
      <p:pic>
        <p:nvPicPr>
          <p:cNvPr id="451" name="Google Shape;451;ga0ec2b0205_0_115"/>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452" name="Google Shape;452;ga0ec2b0205_0_115"/>
          <p:cNvPicPr preferRelativeResize="0"/>
          <p:nvPr/>
        </p:nvPicPr>
        <p:blipFill rotWithShape="1">
          <a:blip r:embed="rId4">
            <a:alphaModFix/>
          </a:blip>
          <a:srcRect/>
          <a:stretch/>
        </p:blipFill>
        <p:spPr>
          <a:xfrm>
            <a:off x="9991000" y="1578913"/>
            <a:ext cx="973449" cy="938297"/>
          </a:xfrm>
          <a:prstGeom prst="rect">
            <a:avLst/>
          </a:prstGeom>
          <a:noFill/>
          <a:ln>
            <a:noFill/>
          </a:ln>
        </p:spPr>
      </p:pic>
      <p:pic>
        <p:nvPicPr>
          <p:cNvPr id="453" name="Google Shape;453;ga0ec2b0205_0_115"/>
          <p:cNvPicPr preferRelativeResize="0"/>
          <p:nvPr/>
        </p:nvPicPr>
        <p:blipFill>
          <a:blip r:embed="rId5">
            <a:alphaModFix/>
          </a:blip>
          <a:stretch>
            <a:fillRect/>
          </a:stretch>
        </p:blipFill>
        <p:spPr>
          <a:xfrm>
            <a:off x="646750" y="2685650"/>
            <a:ext cx="5363217" cy="37260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ga0ec2b0205_0_125"/>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460" name="Google Shape;460;ga0ec2b0205_0_125"/>
          <p:cNvPicPr preferRelativeResize="0"/>
          <p:nvPr/>
        </p:nvPicPr>
        <p:blipFill>
          <a:blip r:embed="rId4">
            <a:alphaModFix/>
          </a:blip>
          <a:stretch>
            <a:fillRect/>
          </a:stretch>
        </p:blipFill>
        <p:spPr>
          <a:xfrm>
            <a:off x="210975" y="1306825"/>
            <a:ext cx="6966463" cy="4882026"/>
          </a:xfrm>
          <a:prstGeom prst="rect">
            <a:avLst/>
          </a:prstGeom>
          <a:noFill/>
          <a:ln>
            <a:noFill/>
          </a:ln>
        </p:spPr>
      </p:pic>
      <p:pic>
        <p:nvPicPr>
          <p:cNvPr id="461" name="Google Shape;461;ga0ec2b0205_0_125"/>
          <p:cNvPicPr preferRelativeResize="0"/>
          <p:nvPr/>
        </p:nvPicPr>
        <p:blipFill>
          <a:blip r:embed="rId5">
            <a:alphaModFix/>
          </a:blip>
          <a:stretch>
            <a:fillRect/>
          </a:stretch>
        </p:blipFill>
        <p:spPr>
          <a:xfrm>
            <a:off x="6737550" y="2386800"/>
            <a:ext cx="5363217" cy="37260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ga0ec2b0205_0_108"/>
          <p:cNvSpPr txBox="1"/>
          <p:nvPr/>
        </p:nvSpPr>
        <p:spPr>
          <a:xfrm>
            <a:off x="5741475" y="2973300"/>
            <a:ext cx="5730000" cy="32472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2200"/>
              <a:buFont typeface="Arial"/>
              <a:buNone/>
            </a:pPr>
            <a:r>
              <a:rPr lang="ru-RU" sz="2200">
                <a:solidFill>
                  <a:schemeClr val="dk1"/>
                </a:solidFill>
              </a:rPr>
              <a:t>Ebameeldivad sõnad teiste laste ja täiskasvanute aadressil arenevad kergesti vastumeelsuseks nende suhtes. Julgustage last olema hoopis heatahtlik ja kõigile avatud. Kas ta ütlete „tere” kõikidele lapse klassikaaslastele ja täiskasvanuile last kooli tuues või talle vastu tulles? Kas teate lapse kõigi klassikaaslaste nimesid? </a:t>
            </a:r>
            <a:endParaRPr sz="2200" b="0" i="0" u="none" strike="noStrike" cap="none">
              <a:solidFill>
                <a:schemeClr val="dk1"/>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2100"/>
              <a:buFont typeface="Arial"/>
              <a:buNone/>
            </a:pPr>
            <a:endParaRPr sz="2100" b="0" i="0" u="none" strike="noStrike" cap="none">
              <a:solidFill>
                <a:schemeClr val="dk1"/>
              </a:solidFill>
              <a:latin typeface="Arial"/>
              <a:ea typeface="Arial"/>
              <a:cs typeface="Arial"/>
              <a:sym typeface="Arial"/>
            </a:endParaRPr>
          </a:p>
        </p:txBody>
      </p:sp>
      <p:sp>
        <p:nvSpPr>
          <p:cNvPr id="468" name="Google Shape;468;ga0ec2b0205_0_108"/>
          <p:cNvSpPr txBox="1"/>
          <p:nvPr/>
        </p:nvSpPr>
        <p:spPr>
          <a:xfrm>
            <a:off x="71850" y="1372524"/>
            <a:ext cx="12048300" cy="1454651"/>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a:solidFill>
                  <a:schemeClr val="dk1"/>
                </a:solidFill>
                <a:latin typeface="Arial"/>
                <a:ea typeface="Arial"/>
                <a:cs typeface="Arial"/>
                <a:sym typeface="Arial"/>
              </a:rPr>
              <a:t>Teine “Kiusamisest vabaks!” nõuanne:</a:t>
            </a:r>
            <a:endParaRPr sz="260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000" b="1" i="0" u="none" strike="noStrike" cap="none">
                <a:solidFill>
                  <a:schemeClr val="dk1"/>
                </a:solidFill>
                <a:latin typeface="Arial"/>
                <a:ea typeface="Arial"/>
                <a:cs typeface="Arial"/>
                <a:sym typeface="Arial"/>
              </a:rPr>
              <a:t>“</a:t>
            </a:r>
            <a:r>
              <a:rPr lang="ru-RU" sz="3000" b="1">
                <a:solidFill>
                  <a:schemeClr val="dk1"/>
                </a:solidFill>
              </a:rPr>
              <a:t>Ärge rääkige halvasti teistest lastest, nende vanematest, õpetajatest ega teistest kooli töötajatest.</a:t>
            </a:r>
            <a:r>
              <a:rPr lang="ru-RU" sz="3000" b="1" i="0" u="none" strike="noStrike" cap="none">
                <a:solidFill>
                  <a:schemeClr val="dk1"/>
                </a:solidFill>
                <a:latin typeface="Arial"/>
                <a:ea typeface="Arial"/>
                <a:cs typeface="Arial"/>
                <a:sym typeface="Arial"/>
              </a:rPr>
              <a:t>”</a:t>
            </a:r>
            <a:endParaRPr sz="300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endParaRPr sz="3200" b="1">
              <a:solidFill>
                <a:schemeClr val="dk1"/>
              </a:solidFill>
            </a:endParaRPr>
          </a:p>
        </p:txBody>
      </p:sp>
      <p:pic>
        <p:nvPicPr>
          <p:cNvPr id="469" name="Google Shape;469;ga0ec2b0205_0_108"/>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470" name="Google Shape;470;ga0ec2b0205_0_108"/>
          <p:cNvPicPr preferRelativeResize="0"/>
          <p:nvPr/>
        </p:nvPicPr>
        <p:blipFill>
          <a:blip r:embed="rId4">
            <a:alphaModFix/>
          </a:blip>
          <a:stretch>
            <a:fillRect/>
          </a:stretch>
        </p:blipFill>
        <p:spPr>
          <a:xfrm>
            <a:off x="293925" y="2827175"/>
            <a:ext cx="5363217" cy="37260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18"/>
          <p:cNvSpPr txBox="1">
            <a:spLocks noGrp="1"/>
          </p:cNvSpPr>
          <p:nvPr>
            <p:ph type="title"/>
          </p:nvPr>
        </p:nvSpPr>
        <p:spPr>
          <a:xfrm>
            <a:off x="659425" y="1530797"/>
            <a:ext cx="10527900" cy="690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a:solidFill>
                  <a:srgbClr val="000000"/>
                </a:solidFill>
              </a:rPr>
              <a:t>„Kiusamisest vabaks!“ arutelu ja kokkulepete sõlmimine</a:t>
            </a:r>
            <a:endParaRPr/>
          </a:p>
        </p:txBody>
      </p:sp>
      <p:sp>
        <p:nvSpPr>
          <p:cNvPr id="477" name="Google Shape;477;p18"/>
          <p:cNvSpPr txBox="1"/>
          <p:nvPr/>
        </p:nvSpPr>
        <p:spPr>
          <a:xfrm>
            <a:off x="6489525" y="2393820"/>
            <a:ext cx="5475900" cy="32754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ru-RU" sz="2000" b="1" dirty="0"/>
              <a:t>A</a:t>
            </a:r>
            <a:r>
              <a:rPr lang="ru-RU" sz="2000" b="1" i="0" u="none" strike="noStrike" cap="none" dirty="0">
                <a:solidFill>
                  <a:srgbClr val="000000"/>
                </a:solidFill>
                <a:latin typeface="Arial"/>
                <a:ea typeface="Arial"/>
                <a:cs typeface="Arial"/>
                <a:sym typeface="Arial"/>
              </a:rPr>
              <a:t>rutelu ning kokkuleppe sõlmimine</a:t>
            </a:r>
            <a:r>
              <a:rPr lang="ru-RU" sz="2000" b="0" i="0" u="none" strike="noStrike" cap="none" dirty="0">
                <a:solidFill>
                  <a:srgbClr val="000000"/>
                </a:solidFill>
                <a:latin typeface="Arial"/>
                <a:ea typeface="Arial"/>
                <a:cs typeface="Arial"/>
                <a:sym typeface="Arial"/>
              </a:rPr>
              <a:t>: </a:t>
            </a:r>
            <a:endParaRPr sz="20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2000" dirty="0"/>
          </a:p>
          <a:p>
            <a:pPr marL="0" marR="0" lvl="0" indent="0" algn="ctr" rtl="0">
              <a:lnSpc>
                <a:spcPct val="100000"/>
              </a:lnSpc>
              <a:spcBef>
                <a:spcPts val="0"/>
              </a:spcBef>
              <a:spcAft>
                <a:spcPts val="0"/>
              </a:spcAft>
              <a:buClr>
                <a:schemeClr val="dk1"/>
              </a:buClr>
              <a:buSzPts val="1100"/>
              <a:buFont typeface="Arial"/>
              <a:buNone/>
            </a:pPr>
            <a:r>
              <a:rPr lang="ru-RU" sz="2000" b="0" i="0" u="none" strike="noStrike" cap="none" dirty="0">
                <a:solidFill>
                  <a:srgbClr val="000000"/>
                </a:solidFill>
                <a:latin typeface="Arial"/>
                <a:ea typeface="Arial"/>
                <a:cs typeface="Arial"/>
                <a:sym typeface="Arial"/>
              </a:rPr>
              <a:t>K</a:t>
            </a:r>
            <a:r>
              <a:rPr lang="ru-RU" sz="2000" dirty="0"/>
              <a:t>uidas valime, keda kutsume sünnipäevale? </a:t>
            </a:r>
            <a:endParaRPr sz="2000" dirty="0"/>
          </a:p>
          <a:p>
            <a:pPr marL="0" marR="0" lvl="0" indent="0" algn="ctr" rtl="0">
              <a:lnSpc>
                <a:spcPct val="100000"/>
              </a:lnSpc>
              <a:spcBef>
                <a:spcPts val="0"/>
              </a:spcBef>
              <a:spcAft>
                <a:spcPts val="0"/>
              </a:spcAft>
              <a:buClr>
                <a:schemeClr val="dk1"/>
              </a:buClr>
              <a:buSzPts val="1100"/>
              <a:buFont typeface="Arial"/>
              <a:buNone/>
            </a:pPr>
            <a:r>
              <a:rPr lang="ru-RU" sz="2000" dirty="0"/>
              <a:t>Kuidas jagame kätte sünnipäevakutsed?</a:t>
            </a:r>
            <a:endParaRPr sz="2000" dirty="0"/>
          </a:p>
          <a:p>
            <a:pPr marL="0" marR="0" lvl="0" indent="0" algn="ctr" rtl="0">
              <a:lnSpc>
                <a:spcPct val="100000"/>
              </a:lnSpc>
              <a:spcBef>
                <a:spcPts val="0"/>
              </a:spcBef>
              <a:spcAft>
                <a:spcPts val="0"/>
              </a:spcAft>
              <a:buClr>
                <a:schemeClr val="dk1"/>
              </a:buClr>
              <a:buSzPts val="1100"/>
              <a:buFont typeface="Arial"/>
              <a:buNone/>
            </a:pPr>
            <a:r>
              <a:rPr lang="ru-RU" sz="2000" dirty="0"/>
              <a:t>Kuidas tähistame klassis sünnipäevasid?</a:t>
            </a:r>
            <a:endParaRPr sz="2000" dirty="0"/>
          </a:p>
          <a:p>
            <a:pPr marL="0" marR="0" lvl="0" indent="0" algn="ctr" rtl="0">
              <a:lnSpc>
                <a:spcPct val="100000"/>
              </a:lnSpc>
              <a:spcBef>
                <a:spcPts val="0"/>
              </a:spcBef>
              <a:spcAft>
                <a:spcPts val="0"/>
              </a:spcAft>
              <a:buClr>
                <a:schemeClr val="dk1"/>
              </a:buClr>
              <a:buSzPts val="1100"/>
              <a:buFont typeface="Arial"/>
              <a:buNone/>
            </a:pPr>
            <a:r>
              <a:rPr lang="ru-RU" sz="2000" b="0" i="0" u="none" strike="noStrike" cap="none" dirty="0">
                <a:solidFill>
                  <a:srgbClr val="000000"/>
                </a:solidFill>
                <a:latin typeface="Arial"/>
                <a:ea typeface="Arial"/>
                <a:cs typeface="Arial"/>
                <a:sym typeface="Arial"/>
              </a:rPr>
              <a:t> </a:t>
            </a:r>
            <a:endParaRPr sz="20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2000" dirty="0"/>
              <a:t>K</a:t>
            </a:r>
            <a:r>
              <a:rPr lang="ru-RU" sz="2000" b="0" i="0" u="none" strike="noStrike" cap="none" dirty="0">
                <a:solidFill>
                  <a:srgbClr val="000000"/>
                </a:solidFill>
                <a:latin typeface="Arial"/>
                <a:ea typeface="Arial"/>
                <a:cs typeface="Arial"/>
                <a:sym typeface="Arial"/>
              </a:rPr>
              <a:t>uidas teavitame sünnipäeval osalemisest/mitteosalemisest</a:t>
            </a:r>
            <a:r>
              <a:rPr lang="ru-RU" sz="2000" dirty="0"/>
              <a:t>?</a:t>
            </a:r>
            <a:endParaRPr sz="2000" dirty="0"/>
          </a:p>
          <a:p>
            <a:pPr marL="0" marR="0" lvl="0" indent="0" algn="ctr" rtl="0">
              <a:lnSpc>
                <a:spcPct val="100000"/>
              </a:lnSpc>
              <a:spcBef>
                <a:spcPts val="0"/>
              </a:spcBef>
              <a:spcAft>
                <a:spcPts val="0"/>
              </a:spcAft>
              <a:buClr>
                <a:schemeClr val="dk1"/>
              </a:buClr>
              <a:buSzPts val="1100"/>
              <a:buFont typeface="Arial"/>
              <a:buNone/>
            </a:pPr>
            <a:r>
              <a:rPr lang="ru-RU" sz="2000" b="0" i="0" u="none" strike="noStrike" cap="none" dirty="0">
                <a:solidFill>
                  <a:srgbClr val="000000"/>
                </a:solidFill>
                <a:latin typeface="Arial"/>
                <a:ea typeface="Arial"/>
                <a:cs typeface="Arial"/>
                <a:sym typeface="Arial"/>
              </a:rPr>
              <a:t> </a:t>
            </a:r>
            <a:endParaRPr sz="20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2000" dirty="0"/>
              <a:t>K</a:t>
            </a:r>
            <a:r>
              <a:rPr lang="ru-RU" sz="2000" b="0" i="0" u="none" strike="noStrike" cap="none" dirty="0">
                <a:solidFill>
                  <a:srgbClr val="000000"/>
                </a:solidFill>
                <a:latin typeface="Arial"/>
                <a:ea typeface="Arial"/>
                <a:cs typeface="Arial"/>
                <a:sym typeface="Arial"/>
              </a:rPr>
              <a:t>uidas jagame muljed peale sünnipäeva?</a:t>
            </a:r>
            <a:endParaRPr sz="20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2600" b="1"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2600" b="1"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26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4000" b="1" i="0" u="none" strike="noStrike" cap="none" dirty="0">
              <a:solidFill>
                <a:srgbClr val="FF0000"/>
              </a:solidFill>
              <a:latin typeface="Arial"/>
              <a:ea typeface="Arial"/>
              <a:cs typeface="Arial"/>
              <a:sym typeface="Arial"/>
            </a:endParaRPr>
          </a:p>
        </p:txBody>
      </p:sp>
      <p:pic>
        <p:nvPicPr>
          <p:cNvPr id="478" name="Google Shape;478;p18"/>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479" name="Google Shape;479;p18"/>
          <p:cNvPicPr preferRelativeResize="0"/>
          <p:nvPr/>
        </p:nvPicPr>
        <p:blipFill>
          <a:blip r:embed="rId4">
            <a:alphaModFix/>
          </a:blip>
          <a:stretch>
            <a:fillRect/>
          </a:stretch>
        </p:blipFill>
        <p:spPr>
          <a:xfrm>
            <a:off x="598600" y="2283591"/>
            <a:ext cx="5761412" cy="398170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9da6a2eb16_0_40"/>
          <p:cNvSpPr txBox="1"/>
          <p:nvPr/>
        </p:nvSpPr>
        <p:spPr>
          <a:xfrm>
            <a:off x="6355825" y="2866675"/>
            <a:ext cx="4988400" cy="20835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00"/>
              </a:spcBef>
              <a:spcAft>
                <a:spcPts val="100"/>
              </a:spcAft>
              <a:buClr>
                <a:srgbClr val="000000"/>
              </a:buClr>
              <a:buSzPts val="2100"/>
              <a:buFont typeface="Arial"/>
              <a:buNone/>
            </a:pPr>
            <a:r>
              <a:rPr lang="ru-RU" sz="2000" dirty="0">
                <a:solidFill>
                  <a:schemeClr val="dk1"/>
                </a:solidFill>
              </a:rPr>
              <a:t>Sünnipäevad on lastele väga tähtsad. Seda nii sünnipäevalapsele kui ka tema külalistele. Lapsele teeb haiget, kui teda ei kutsuta sünnipäevale. Samuti teeb haiget, kui sünnipäevale ei tule ühtegi külalist</a:t>
            </a:r>
            <a:r>
              <a:rPr lang="et-EE" sz="2000" dirty="0">
                <a:solidFill>
                  <a:schemeClr val="dk1"/>
                </a:solidFill>
              </a:rPr>
              <a:t> ja ei teata mitteosalemisest</a:t>
            </a:r>
            <a:r>
              <a:rPr lang="ru-RU" sz="2000" dirty="0">
                <a:solidFill>
                  <a:schemeClr val="dk1"/>
                </a:solidFill>
              </a:rPr>
              <a:t>.</a:t>
            </a:r>
            <a:r>
              <a:rPr lang="ru-RU" sz="2100" dirty="0">
                <a:solidFill>
                  <a:schemeClr val="dk1"/>
                </a:solidFill>
              </a:rPr>
              <a:t> </a:t>
            </a:r>
            <a:endParaRPr sz="2100" b="0" i="0" u="none" strike="noStrike" cap="none" dirty="0">
              <a:solidFill>
                <a:schemeClr val="dk1"/>
              </a:solidFill>
              <a:latin typeface="Arial"/>
              <a:ea typeface="Arial"/>
              <a:cs typeface="Arial"/>
              <a:sym typeface="Arial"/>
            </a:endParaRPr>
          </a:p>
        </p:txBody>
      </p:sp>
      <p:sp>
        <p:nvSpPr>
          <p:cNvPr id="486" name="Google Shape;486;g9da6a2eb16_0_40"/>
          <p:cNvSpPr txBox="1"/>
          <p:nvPr/>
        </p:nvSpPr>
        <p:spPr>
          <a:xfrm>
            <a:off x="671125" y="1461688"/>
            <a:ext cx="10673100" cy="1007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a:solidFill>
                  <a:schemeClr val="dk1"/>
                </a:solidFill>
                <a:latin typeface="Arial"/>
                <a:ea typeface="Arial"/>
                <a:cs typeface="Arial"/>
                <a:sym typeface="Arial"/>
              </a:rPr>
              <a:t>Kolmas “Kiusamisest vabaks!” nõuanne:</a:t>
            </a:r>
            <a:endParaRPr sz="260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a:solidFill>
                  <a:schemeClr val="dk1"/>
                </a:solidFill>
                <a:latin typeface="Arial"/>
                <a:ea typeface="Arial"/>
                <a:cs typeface="Arial"/>
                <a:sym typeface="Arial"/>
              </a:rPr>
              <a:t>“</a:t>
            </a:r>
            <a:r>
              <a:rPr lang="ru-RU" sz="3200" b="1">
                <a:solidFill>
                  <a:schemeClr val="dk1"/>
                </a:solidFill>
              </a:rPr>
              <a:t>Looge sünnipäevade pidamise hea tava. </a:t>
            </a:r>
            <a:r>
              <a:rPr lang="ru-RU" sz="3200" b="1" i="0" u="none" strike="noStrike" cap="none">
                <a:solidFill>
                  <a:schemeClr val="dk1"/>
                </a:solidFill>
                <a:latin typeface="Arial"/>
                <a:ea typeface="Arial"/>
                <a:cs typeface="Arial"/>
                <a:sym typeface="Arial"/>
              </a:rPr>
              <a:t>”</a:t>
            </a:r>
            <a:endParaRPr sz="3200" b="0" i="0" u="none" strike="noStrike" cap="none">
              <a:solidFill>
                <a:srgbClr val="000000"/>
              </a:solidFill>
              <a:latin typeface="Arial"/>
              <a:ea typeface="Arial"/>
              <a:cs typeface="Arial"/>
              <a:sym typeface="Arial"/>
            </a:endParaRPr>
          </a:p>
        </p:txBody>
      </p:sp>
      <p:pic>
        <p:nvPicPr>
          <p:cNvPr id="487" name="Google Shape;487;g9da6a2eb16_0_40"/>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488" name="Google Shape;488;g9da6a2eb16_0_40"/>
          <p:cNvPicPr preferRelativeResize="0"/>
          <p:nvPr/>
        </p:nvPicPr>
        <p:blipFill>
          <a:blip r:embed="rId4">
            <a:alphaModFix/>
          </a:blip>
          <a:stretch>
            <a:fillRect/>
          </a:stretch>
        </p:blipFill>
        <p:spPr>
          <a:xfrm>
            <a:off x="868800" y="2547626"/>
            <a:ext cx="5291225" cy="36567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9d39679a95_0_118"/>
          <p:cNvSpPr txBox="1"/>
          <p:nvPr/>
        </p:nvSpPr>
        <p:spPr>
          <a:xfrm>
            <a:off x="1048000" y="1442125"/>
            <a:ext cx="9800100" cy="1545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ru-RU" sz="2800" b="1"/>
              <a:t>Vaadake koos lapsevanematega programmi “Kiusamisest vabaks!” video “Stopp!”: </a:t>
            </a:r>
            <a:r>
              <a:rPr lang="ru-RU" sz="2800" b="1" u="sng">
                <a:hlinkClick r:id="rId3"/>
              </a:rPr>
              <a:t>https://vimeo.com/121450618</a:t>
            </a:r>
            <a:endParaRPr sz="2800" b="1"/>
          </a:p>
        </p:txBody>
      </p:sp>
      <p:pic>
        <p:nvPicPr>
          <p:cNvPr id="495" name="Google Shape;495;g9d39679a95_0_118"/>
          <p:cNvPicPr preferRelativeResize="0"/>
          <p:nvPr/>
        </p:nvPicPr>
        <p:blipFill rotWithShape="1">
          <a:blip r:embed="rId4">
            <a:alphaModFix/>
          </a:blip>
          <a:srcRect t="5226" b="15218"/>
          <a:stretch/>
        </p:blipFill>
        <p:spPr>
          <a:xfrm>
            <a:off x="0" y="0"/>
            <a:ext cx="12191999" cy="1185175"/>
          </a:xfrm>
          <a:prstGeom prst="rect">
            <a:avLst/>
          </a:prstGeom>
          <a:noFill/>
          <a:ln>
            <a:noFill/>
          </a:ln>
        </p:spPr>
      </p:pic>
      <p:pic>
        <p:nvPicPr>
          <p:cNvPr id="496" name="Google Shape;496;g9d39679a95_0_118"/>
          <p:cNvPicPr preferRelativeResize="0"/>
          <p:nvPr/>
        </p:nvPicPr>
        <p:blipFill>
          <a:blip r:embed="rId5">
            <a:alphaModFix/>
          </a:blip>
          <a:stretch>
            <a:fillRect/>
          </a:stretch>
        </p:blipFill>
        <p:spPr>
          <a:xfrm>
            <a:off x="1048000" y="2859013"/>
            <a:ext cx="8896350" cy="35909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9e40148c1d_0_144"/>
          <p:cNvSpPr txBox="1"/>
          <p:nvPr/>
        </p:nvSpPr>
        <p:spPr>
          <a:xfrm>
            <a:off x="1815600" y="2563175"/>
            <a:ext cx="5924700" cy="27483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200"/>
              </a:spcBef>
              <a:spcAft>
                <a:spcPts val="0"/>
              </a:spcAft>
              <a:buClr>
                <a:srgbClr val="000000"/>
              </a:buClr>
              <a:buSzPts val="2800"/>
              <a:buFont typeface="Arial"/>
              <a:buNone/>
            </a:pPr>
            <a:endParaRPr sz="2800" b="1" i="0" u="none" strike="noStrike" cap="none">
              <a:solidFill>
                <a:schemeClr val="dk1"/>
              </a:solidFill>
              <a:latin typeface="Arial"/>
              <a:ea typeface="Arial"/>
              <a:cs typeface="Arial"/>
              <a:sym typeface="Arial"/>
            </a:endParaRPr>
          </a:p>
          <a:p>
            <a:pPr marL="0" marR="0" lvl="0" indent="0" algn="just" rtl="0">
              <a:lnSpc>
                <a:spcPct val="100000"/>
              </a:lnSpc>
              <a:spcBef>
                <a:spcPts val="120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just" rtl="0">
              <a:lnSpc>
                <a:spcPct val="100000"/>
              </a:lnSpc>
              <a:spcBef>
                <a:spcPts val="1200"/>
              </a:spcBef>
              <a:spcAft>
                <a:spcPts val="10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pic>
        <p:nvPicPr>
          <p:cNvPr id="503" name="Google Shape;503;g9e40148c1d_0_144"/>
          <p:cNvPicPr preferRelativeResize="0"/>
          <p:nvPr/>
        </p:nvPicPr>
        <p:blipFill rotWithShape="1">
          <a:blip r:embed="rId3">
            <a:alphaModFix/>
          </a:blip>
          <a:srcRect l="35720" t="10102" r="40987" b="25789"/>
          <a:stretch/>
        </p:blipFill>
        <p:spPr>
          <a:xfrm>
            <a:off x="9050694" y="1690708"/>
            <a:ext cx="2283237" cy="3637071"/>
          </a:xfrm>
          <a:prstGeom prst="rect">
            <a:avLst/>
          </a:prstGeom>
          <a:noFill/>
          <a:ln>
            <a:noFill/>
          </a:ln>
        </p:spPr>
      </p:pic>
      <p:sp>
        <p:nvSpPr>
          <p:cNvPr id="504" name="Google Shape;504;g9e40148c1d_0_144"/>
          <p:cNvSpPr txBox="1"/>
          <p:nvPr/>
        </p:nvSpPr>
        <p:spPr>
          <a:xfrm>
            <a:off x="718457" y="1971775"/>
            <a:ext cx="8266923" cy="311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ru-RU" sz="2800" b="1" i="0" u="none" strike="noStrike" cap="none">
                <a:solidFill>
                  <a:schemeClr val="dk1"/>
                </a:solidFill>
                <a:latin typeface="Arial"/>
                <a:ea typeface="Arial"/>
                <a:cs typeface="Arial"/>
                <a:sym typeface="Arial"/>
              </a:rPr>
              <a:t>Harjutus - arutelu: </a:t>
            </a:r>
            <a:endParaRPr sz="2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ru-RU" sz="2400" b="0" i="0" u="none" strike="noStrike" cap="none">
                <a:solidFill>
                  <a:schemeClr val="dk1"/>
                </a:solidFill>
                <a:latin typeface="Arial"/>
                <a:ea typeface="Arial"/>
                <a:cs typeface="Arial"/>
                <a:sym typeface="Arial"/>
              </a:rPr>
              <a:t>lapsevanemad moodustavad Sõber Karu õppemängu abil rühmad ning nimetavad kõik rühmas ühe viisi, kas ja kuidas nad õpetavad oma lapsele julgust kaitsta </a:t>
            </a:r>
            <a:r>
              <a:rPr lang="ru-RU" sz="2400">
                <a:solidFill>
                  <a:schemeClr val="dk1"/>
                </a:solidFill>
              </a:rPr>
              <a:t>kaaslasi</a:t>
            </a:r>
            <a:r>
              <a:rPr lang="ru-RU" sz="2400" b="0" i="0" u="none" strike="noStrike" cap="none">
                <a:solidFill>
                  <a:schemeClr val="dk1"/>
                </a:solidFill>
                <a:latin typeface="Arial"/>
                <a:ea typeface="Arial"/>
                <a:cs typeface="Arial"/>
                <a:sym typeface="Arial"/>
              </a:rPr>
              <a:t> ebaõiglase eest </a:t>
            </a: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ru-RU" sz="2400" b="0" i="0" u="none" strike="noStrike" cap="none">
                <a:solidFill>
                  <a:schemeClr val="dk1"/>
                </a:solidFill>
                <a:latin typeface="Arial"/>
                <a:ea typeface="Arial"/>
                <a:cs typeface="Arial"/>
                <a:sym typeface="Arial"/>
              </a:rPr>
              <a:t>(kui kaaslast ei võeta mängu, kui kaaslase asjad võetakse omavoliliselt ära, kui ähvardatakse, lükatakse jne). </a:t>
            </a:r>
            <a:endParaRPr sz="2400" b="0" i="0" u="none" strike="noStrike" cap="none">
              <a:solidFill>
                <a:schemeClr val="dk1"/>
              </a:solidFill>
              <a:latin typeface="Arial"/>
              <a:ea typeface="Arial"/>
              <a:cs typeface="Arial"/>
              <a:sym typeface="Arial"/>
            </a:endParaRPr>
          </a:p>
        </p:txBody>
      </p:sp>
      <p:sp>
        <p:nvSpPr>
          <p:cNvPr id="505" name="Google Shape;505;g9e40148c1d_0_144"/>
          <p:cNvSpPr txBox="1"/>
          <p:nvPr/>
        </p:nvSpPr>
        <p:spPr>
          <a:xfrm>
            <a:off x="793102" y="5215812"/>
            <a:ext cx="10325798" cy="134360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ru-RU" sz="1900" b="0" i="1" u="none" strike="noStrike" cap="none">
                <a:solidFill>
                  <a:schemeClr val="dk1"/>
                </a:solidFill>
                <a:latin typeface="Arial"/>
                <a:ea typeface="Arial"/>
                <a:cs typeface="Arial"/>
                <a:sym typeface="Arial"/>
              </a:rPr>
              <a:t>Harjutuse ajal pidage meeles fakti, et kiusamine saab toimuda siis, kui pealtvaatajad selle otseselt või kaudselt heaks kiidavad ja toimuvale ei reageeri</a:t>
            </a:r>
            <a:r>
              <a:rPr lang="ru-RU" sz="1900" i="1">
                <a:solidFill>
                  <a:schemeClr val="dk1"/>
                </a:solidFill>
              </a:rPr>
              <a:t>!</a:t>
            </a:r>
            <a:endParaRPr sz="1900" b="0" i="1" u="none" strike="noStrike" cap="none">
              <a:solidFill>
                <a:srgbClr val="000000"/>
              </a:solidFill>
              <a:latin typeface="Arial"/>
              <a:ea typeface="Arial"/>
              <a:cs typeface="Arial"/>
              <a:sym typeface="Arial"/>
            </a:endParaRPr>
          </a:p>
        </p:txBody>
      </p:sp>
      <p:pic>
        <p:nvPicPr>
          <p:cNvPr id="506" name="Google Shape;506;g9e40148c1d_0_144"/>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g9da6a2eb16_0_54"/>
          <p:cNvSpPr txBox="1"/>
          <p:nvPr/>
        </p:nvSpPr>
        <p:spPr>
          <a:xfrm>
            <a:off x="5814100" y="3429000"/>
            <a:ext cx="5865300" cy="20043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00"/>
              </a:spcBef>
              <a:spcAft>
                <a:spcPts val="100"/>
              </a:spcAft>
              <a:buClr>
                <a:srgbClr val="000000"/>
              </a:buClr>
              <a:buSzPts val="2100"/>
              <a:buFont typeface="Arial"/>
              <a:buNone/>
            </a:pPr>
            <a:r>
              <a:rPr lang="ru-RU" sz="2200">
                <a:solidFill>
                  <a:schemeClr val="dk1"/>
                </a:solidFill>
              </a:rPr>
              <a:t>Lapsed, kes on jäänud lasterühmast välja, vajavad kaaslase abikätt ja kutset. Lapsed, kes julgevad enda eest seista ja oskavad teisi aidata, lohutada ning kaitsta, kasvavad ise seesmiselt ja väliselt.</a:t>
            </a:r>
            <a:endParaRPr sz="1800" b="1" i="0" u="none" strike="noStrike" cap="none">
              <a:solidFill>
                <a:schemeClr val="dk1"/>
              </a:solidFill>
              <a:latin typeface="Arial"/>
              <a:ea typeface="Arial"/>
              <a:cs typeface="Arial"/>
              <a:sym typeface="Arial"/>
            </a:endParaRPr>
          </a:p>
        </p:txBody>
      </p:sp>
      <p:sp>
        <p:nvSpPr>
          <p:cNvPr id="513" name="Google Shape;513;g9da6a2eb16_0_54"/>
          <p:cNvSpPr txBox="1"/>
          <p:nvPr/>
        </p:nvSpPr>
        <p:spPr>
          <a:xfrm>
            <a:off x="1721825" y="1391600"/>
            <a:ext cx="9383100" cy="14094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a:solidFill>
                  <a:schemeClr val="dk1"/>
                </a:solidFill>
                <a:latin typeface="Arial"/>
                <a:ea typeface="Arial"/>
                <a:cs typeface="Arial"/>
                <a:sym typeface="Arial"/>
              </a:rPr>
              <a:t>Neljas “Kiusamisest vabaks!” nõuanne:</a:t>
            </a:r>
            <a:endParaRPr sz="260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a:solidFill>
                  <a:schemeClr val="dk1"/>
                </a:solidFill>
                <a:latin typeface="Arial"/>
                <a:ea typeface="Arial"/>
                <a:cs typeface="Arial"/>
                <a:sym typeface="Arial"/>
              </a:rPr>
              <a:t>“</a:t>
            </a:r>
            <a:r>
              <a:rPr lang="ru-RU" sz="3200" b="1">
                <a:solidFill>
                  <a:schemeClr val="dk1"/>
                </a:solidFill>
              </a:rPr>
              <a:t>Julgustage last enda eest seisma, toetama ja kaitsma kaaslasi.</a:t>
            </a:r>
            <a:r>
              <a:rPr lang="ru-RU" sz="3200" b="1" i="0" u="none" strike="noStrike" cap="none">
                <a:solidFill>
                  <a:schemeClr val="dk1"/>
                </a:solidFill>
                <a:latin typeface="Arial"/>
                <a:ea typeface="Arial"/>
                <a:cs typeface="Arial"/>
                <a:sym typeface="Arial"/>
              </a:rPr>
              <a:t>” </a:t>
            </a:r>
            <a:endParaRPr sz="3200" b="0" i="0" u="none" strike="noStrike" cap="none">
              <a:solidFill>
                <a:srgbClr val="000000"/>
              </a:solidFill>
              <a:latin typeface="Arial"/>
              <a:ea typeface="Arial"/>
              <a:cs typeface="Arial"/>
              <a:sym typeface="Arial"/>
            </a:endParaRPr>
          </a:p>
        </p:txBody>
      </p:sp>
      <p:pic>
        <p:nvPicPr>
          <p:cNvPr id="514" name="Google Shape;514;g9da6a2eb16_0_54"/>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515" name="Google Shape;515;g9da6a2eb16_0_54"/>
          <p:cNvPicPr preferRelativeResize="0"/>
          <p:nvPr/>
        </p:nvPicPr>
        <p:blipFill>
          <a:blip r:embed="rId4">
            <a:alphaModFix/>
          </a:blip>
          <a:stretch>
            <a:fillRect/>
          </a:stretch>
        </p:blipFill>
        <p:spPr>
          <a:xfrm>
            <a:off x="405600" y="2877450"/>
            <a:ext cx="5274282" cy="364077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19"/>
          <p:cNvSpPr txBox="1">
            <a:spLocks noGrp="1"/>
          </p:cNvSpPr>
          <p:nvPr>
            <p:ph type="title"/>
          </p:nvPr>
        </p:nvSpPr>
        <p:spPr>
          <a:xfrm>
            <a:off x="503853" y="1499475"/>
            <a:ext cx="11178074" cy="1040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a:solidFill>
                  <a:srgbClr val="000000"/>
                </a:solidFill>
              </a:rPr>
              <a:t>„Kiusamisest vabaks!“ vestluskaardid lastevanematele</a:t>
            </a:r>
            <a:br>
              <a:rPr lang="ru-RU" sz="2400">
                <a:solidFill>
                  <a:srgbClr val="000000"/>
                </a:solidFill>
              </a:rPr>
            </a:br>
            <a:r>
              <a:rPr lang="ru-RU" sz="2400">
                <a:solidFill>
                  <a:srgbClr val="000000"/>
                </a:solidFill>
              </a:rPr>
              <a:t>Kaart nr. 19</a:t>
            </a:r>
            <a:r>
              <a:rPr lang="ru-RU">
                <a:solidFill>
                  <a:srgbClr val="000000"/>
                </a:solidFill>
              </a:rPr>
              <a:t>  „Klassi suvealguse pidu“</a:t>
            </a:r>
            <a:endParaRPr/>
          </a:p>
        </p:txBody>
      </p:sp>
      <p:sp>
        <p:nvSpPr>
          <p:cNvPr id="522" name="Google Shape;522;p19"/>
          <p:cNvSpPr txBox="1"/>
          <p:nvPr/>
        </p:nvSpPr>
        <p:spPr>
          <a:xfrm>
            <a:off x="6661800" y="3154088"/>
            <a:ext cx="5234400" cy="278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ru-RU" sz="1900" b="1" i="0" u="none" strike="noStrike" cap="none">
                <a:solidFill>
                  <a:srgbClr val="000000"/>
                </a:solidFill>
                <a:latin typeface="Arial"/>
                <a:ea typeface="Arial"/>
                <a:cs typeface="Arial"/>
                <a:sym typeface="Arial"/>
              </a:rPr>
              <a:t>Harjutus</a:t>
            </a: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ru-RU" sz="1900" b="0" i="0" u="none" strike="noStrike" cap="none">
                <a:solidFill>
                  <a:srgbClr val="000000"/>
                </a:solidFill>
                <a:latin typeface="Arial"/>
                <a:ea typeface="Arial"/>
                <a:cs typeface="Arial"/>
                <a:sym typeface="Arial"/>
              </a:rPr>
              <a:t>Lapsevanemad arutavad  rühmades küsimusi, mis on vestluskaardi tagumisel küljel.</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Peale küsimustele vastamist</a:t>
            </a:r>
            <a:r>
              <a:rPr lang="ru-RU" sz="1900"/>
              <a:t> mõelge üheskoos, milline võiks olla Teie klassi järgmine ühisüritus koos vanematega ning kuidas seda korraldada nii, et osaleksid kõik.</a:t>
            </a:r>
            <a:endParaRPr sz="1900"/>
          </a:p>
          <a:p>
            <a:pPr marL="0" marR="0" lvl="0" indent="0" algn="ctr" rtl="0">
              <a:lnSpc>
                <a:spcPct val="100000"/>
              </a:lnSpc>
              <a:spcBef>
                <a:spcPts val="0"/>
              </a:spcBef>
              <a:spcAft>
                <a:spcPts val="0"/>
              </a:spcAft>
              <a:buClr>
                <a:schemeClr val="dk1"/>
              </a:buClr>
              <a:buSzPts val="1100"/>
              <a:buFont typeface="Arial"/>
              <a:buNone/>
            </a:pPr>
            <a:endParaRPr sz="1900"/>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pic>
        <p:nvPicPr>
          <p:cNvPr id="523" name="Google Shape;523;p19"/>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524" name="Google Shape;524;p19"/>
          <p:cNvPicPr preferRelativeResize="0"/>
          <p:nvPr/>
        </p:nvPicPr>
        <p:blipFill rotWithShape="1">
          <a:blip r:embed="rId4">
            <a:alphaModFix/>
          </a:blip>
          <a:srcRect/>
          <a:stretch/>
        </p:blipFill>
        <p:spPr>
          <a:xfrm>
            <a:off x="10393950" y="1550675"/>
            <a:ext cx="973449" cy="938297"/>
          </a:xfrm>
          <a:prstGeom prst="rect">
            <a:avLst/>
          </a:prstGeom>
          <a:noFill/>
          <a:ln>
            <a:noFill/>
          </a:ln>
        </p:spPr>
      </p:pic>
      <p:pic>
        <p:nvPicPr>
          <p:cNvPr id="525" name="Google Shape;525;p19"/>
          <p:cNvPicPr preferRelativeResize="0"/>
          <p:nvPr/>
        </p:nvPicPr>
        <p:blipFill>
          <a:blip r:embed="rId5">
            <a:alphaModFix/>
          </a:blip>
          <a:stretch>
            <a:fillRect/>
          </a:stretch>
        </p:blipFill>
        <p:spPr>
          <a:xfrm>
            <a:off x="675900" y="2540175"/>
            <a:ext cx="5832973" cy="40130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g9e22b816bd_0_46"/>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532" name="Google Shape;532;g9e22b816bd_0_46"/>
          <p:cNvPicPr preferRelativeResize="0"/>
          <p:nvPr/>
        </p:nvPicPr>
        <p:blipFill>
          <a:blip r:embed="rId4">
            <a:alphaModFix/>
          </a:blip>
          <a:stretch>
            <a:fillRect/>
          </a:stretch>
        </p:blipFill>
        <p:spPr>
          <a:xfrm>
            <a:off x="219100" y="1255700"/>
            <a:ext cx="7025475" cy="4903875"/>
          </a:xfrm>
          <a:prstGeom prst="rect">
            <a:avLst/>
          </a:prstGeom>
          <a:noFill/>
          <a:ln>
            <a:noFill/>
          </a:ln>
        </p:spPr>
      </p:pic>
      <p:pic>
        <p:nvPicPr>
          <p:cNvPr id="533" name="Google Shape;533;g9e22b816bd_0_46"/>
          <p:cNvPicPr preferRelativeResize="0"/>
          <p:nvPr/>
        </p:nvPicPr>
        <p:blipFill>
          <a:blip r:embed="rId5">
            <a:alphaModFix/>
          </a:blip>
          <a:stretch>
            <a:fillRect/>
          </a:stretch>
        </p:blipFill>
        <p:spPr>
          <a:xfrm>
            <a:off x="6998300" y="2466675"/>
            <a:ext cx="5102450" cy="3510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89"/>
        <p:cNvGrpSpPr/>
        <p:nvPr/>
      </p:nvGrpSpPr>
      <p:grpSpPr>
        <a:xfrm>
          <a:off x="0" y="0"/>
          <a:ext cx="0" cy="0"/>
          <a:chOff x="0" y="0"/>
          <a:chExt cx="0" cy="0"/>
        </a:xfrm>
      </p:grpSpPr>
      <p:sp>
        <p:nvSpPr>
          <p:cNvPr id="90" name="Google Shape;90;g92e6739a07_0_106"/>
          <p:cNvSpPr txBox="1">
            <a:spLocks noGrp="1"/>
          </p:cNvSpPr>
          <p:nvPr>
            <p:ph type="ctrTitle"/>
          </p:nvPr>
        </p:nvSpPr>
        <p:spPr>
          <a:xfrm>
            <a:off x="2252650" y="2617000"/>
            <a:ext cx="8275800" cy="1893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ru-RU" sz="3200">
                <a:solidFill>
                  <a:srgbClr val="000000"/>
                </a:solidFill>
                <a:latin typeface="Arial"/>
                <a:ea typeface="Arial"/>
                <a:cs typeface="Arial"/>
                <a:sym typeface="Arial"/>
              </a:rPr>
              <a:t>KIUSAMISE FENOMEN </a:t>
            </a:r>
            <a:endParaRPr sz="3200">
              <a:solidFill>
                <a:srgbClr val="000000"/>
              </a:solidFill>
              <a:latin typeface="Arial"/>
              <a:ea typeface="Arial"/>
              <a:cs typeface="Arial"/>
              <a:sym typeface="Arial"/>
            </a:endParaRPr>
          </a:p>
          <a:p>
            <a:pPr marL="0" lvl="0" indent="0" algn="ctr" rtl="0">
              <a:lnSpc>
                <a:spcPct val="100000"/>
              </a:lnSpc>
              <a:spcBef>
                <a:spcPts val="0"/>
              </a:spcBef>
              <a:spcAft>
                <a:spcPts val="0"/>
              </a:spcAft>
              <a:buClr>
                <a:schemeClr val="dk1"/>
              </a:buClr>
              <a:buSzPts val="1100"/>
              <a:buFont typeface="Arial"/>
              <a:buNone/>
            </a:pPr>
            <a:endParaRPr sz="2600">
              <a:solidFill>
                <a:srgbClr val="000000"/>
              </a:solidFill>
              <a:latin typeface="Arial"/>
              <a:ea typeface="Arial"/>
              <a:cs typeface="Arial"/>
              <a:sym typeface="Arial"/>
            </a:endParaRPr>
          </a:p>
          <a:p>
            <a:pPr marL="0" lvl="0" indent="0" algn="ctr" rtl="0">
              <a:lnSpc>
                <a:spcPct val="100000"/>
              </a:lnSpc>
              <a:spcBef>
                <a:spcPts val="0"/>
              </a:spcBef>
              <a:spcAft>
                <a:spcPts val="0"/>
              </a:spcAft>
              <a:buClr>
                <a:schemeClr val="dk1"/>
              </a:buClr>
              <a:buSzPts val="1100"/>
              <a:buFont typeface="Arial"/>
              <a:buNone/>
            </a:pPr>
            <a:r>
              <a:rPr lang="ru-RU" sz="2600">
                <a:solidFill>
                  <a:srgbClr val="000000"/>
                </a:solidFill>
                <a:latin typeface="Arial"/>
                <a:ea typeface="Arial"/>
                <a:cs typeface="Arial"/>
                <a:sym typeface="Arial"/>
              </a:rPr>
              <a:t>Mida peab teadma lapsevanem kiusamisest, et seda ennetada?</a:t>
            </a:r>
            <a:endParaRPr sz="2600">
              <a:solidFill>
                <a:srgbClr val="000000"/>
              </a:solidFill>
              <a:latin typeface="Arial"/>
              <a:ea typeface="Arial"/>
              <a:cs typeface="Arial"/>
              <a:sym typeface="Arial"/>
            </a:endParaRPr>
          </a:p>
        </p:txBody>
      </p:sp>
      <p:pic>
        <p:nvPicPr>
          <p:cNvPr id="91" name="Google Shape;91;g92e6739a07_0_106"/>
          <p:cNvPicPr preferRelativeResize="0"/>
          <p:nvPr/>
        </p:nvPicPr>
        <p:blipFill rotWithShape="1">
          <a:blip r:embed="rId3">
            <a:alphaModFix/>
          </a:blip>
          <a:srcRect t="5226" b="15218"/>
          <a:stretch/>
        </p:blipFill>
        <p:spPr>
          <a:xfrm>
            <a:off x="0" y="0"/>
            <a:ext cx="12191999" cy="11851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9da6a2eb16_0_78"/>
          <p:cNvSpPr txBox="1"/>
          <p:nvPr/>
        </p:nvSpPr>
        <p:spPr>
          <a:xfrm>
            <a:off x="5733024" y="3282850"/>
            <a:ext cx="5832600" cy="24468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200"/>
              </a:spcBef>
              <a:spcAft>
                <a:spcPts val="100"/>
              </a:spcAft>
              <a:buClr>
                <a:srgbClr val="000000"/>
              </a:buClr>
              <a:buSzPts val="1800"/>
              <a:buFont typeface="Arial"/>
              <a:buNone/>
            </a:pPr>
            <a:r>
              <a:rPr lang="ru-RU" sz="2100" dirty="0">
                <a:solidFill>
                  <a:schemeClr val="dk1"/>
                </a:solidFill>
              </a:rPr>
              <a:t>Lapsevanemal on valus teistele rääkida, et tema lapsel on koolis raske ning tal on vaja mängukaaslasi ja sõpru. Seda on kergem teha, kui teiste vanematega on olnud ühiseid kokkupuuteid ning nad kuulavad sind siira huviga. </a:t>
            </a:r>
            <a:endParaRPr sz="1800" b="1" i="0" u="none" strike="noStrike" cap="none" dirty="0">
              <a:solidFill>
                <a:schemeClr val="dk1"/>
              </a:solidFill>
              <a:latin typeface="Arial"/>
              <a:ea typeface="Arial"/>
              <a:cs typeface="Arial"/>
              <a:sym typeface="Arial"/>
            </a:endParaRPr>
          </a:p>
        </p:txBody>
      </p:sp>
      <p:sp>
        <p:nvSpPr>
          <p:cNvPr id="540" name="Google Shape;540;g9da6a2eb16_0_78"/>
          <p:cNvSpPr txBox="1"/>
          <p:nvPr/>
        </p:nvSpPr>
        <p:spPr>
          <a:xfrm>
            <a:off x="425900" y="1420874"/>
            <a:ext cx="11850600" cy="14715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a:solidFill>
                  <a:schemeClr val="dk1"/>
                </a:solidFill>
              </a:rPr>
              <a:t>Viies</a:t>
            </a:r>
            <a:r>
              <a:rPr lang="ru-RU" sz="2600" b="1" i="0" u="none" strike="noStrike" cap="none">
                <a:solidFill>
                  <a:schemeClr val="dk1"/>
                </a:solidFill>
                <a:latin typeface="Arial"/>
                <a:ea typeface="Arial"/>
                <a:cs typeface="Arial"/>
                <a:sym typeface="Arial"/>
              </a:rPr>
              <a:t> “Kiusamisest vabaks!” nõuanne:</a:t>
            </a:r>
            <a:endParaRPr sz="260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a:solidFill>
                  <a:schemeClr val="dk1"/>
                </a:solidFill>
                <a:latin typeface="Arial"/>
                <a:ea typeface="Arial"/>
                <a:cs typeface="Arial"/>
                <a:sym typeface="Arial"/>
              </a:rPr>
              <a:t>“</a:t>
            </a:r>
            <a:r>
              <a:rPr lang="ru-RU" sz="3200" b="1">
                <a:solidFill>
                  <a:schemeClr val="dk1"/>
                </a:solidFill>
              </a:rPr>
              <a:t>Olge avatud ja heatahtlik, kui teised vanemad räägivad oma laste probleemidest.</a:t>
            </a:r>
            <a:r>
              <a:rPr lang="ru-RU" sz="3200" b="1" i="0" u="none" strike="noStrike" cap="none">
                <a:solidFill>
                  <a:schemeClr val="dk1"/>
                </a:solidFill>
                <a:latin typeface="Arial"/>
                <a:ea typeface="Arial"/>
                <a:cs typeface="Arial"/>
                <a:sym typeface="Arial"/>
              </a:rPr>
              <a:t>”</a:t>
            </a:r>
            <a:endParaRPr sz="3200" b="0" i="0" u="none" strike="noStrike" cap="none">
              <a:solidFill>
                <a:srgbClr val="000000"/>
              </a:solidFill>
              <a:latin typeface="Arial"/>
              <a:ea typeface="Arial"/>
              <a:cs typeface="Arial"/>
              <a:sym typeface="Arial"/>
            </a:endParaRPr>
          </a:p>
        </p:txBody>
      </p:sp>
      <p:pic>
        <p:nvPicPr>
          <p:cNvPr id="541" name="Google Shape;541;g9da6a2eb16_0_78"/>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542" name="Google Shape;542;g9da6a2eb16_0_78"/>
          <p:cNvPicPr preferRelativeResize="0"/>
          <p:nvPr/>
        </p:nvPicPr>
        <p:blipFill>
          <a:blip r:embed="rId4">
            <a:alphaModFix/>
          </a:blip>
          <a:stretch>
            <a:fillRect/>
          </a:stretch>
        </p:blipFill>
        <p:spPr>
          <a:xfrm>
            <a:off x="776750" y="2892387"/>
            <a:ext cx="4723076" cy="32494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ga0ec2b0205_0_148"/>
          <p:cNvSpPr txBox="1">
            <a:spLocks noGrp="1"/>
          </p:cNvSpPr>
          <p:nvPr>
            <p:ph type="title"/>
          </p:nvPr>
        </p:nvSpPr>
        <p:spPr>
          <a:xfrm>
            <a:off x="2401650" y="2659224"/>
            <a:ext cx="8362200" cy="1632857"/>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SzPts val="3200"/>
              <a:buNone/>
            </a:pPr>
            <a:r>
              <a:rPr lang="ru-RU">
                <a:solidFill>
                  <a:schemeClr val="dk1"/>
                </a:solidFill>
              </a:rPr>
              <a:t>PROGRAMMI “KIUSAMISEST VABAKS!” ARUTELUKAARDID LASTEVANEMATELE</a:t>
            </a:r>
            <a:endParaRPr>
              <a:solidFill>
                <a:schemeClr val="dk1"/>
              </a:solidFill>
            </a:endParaRPr>
          </a:p>
          <a:p>
            <a:pPr marL="0" lvl="0" indent="0" algn="l" rtl="0">
              <a:lnSpc>
                <a:spcPct val="100000"/>
              </a:lnSpc>
              <a:spcBef>
                <a:spcPts val="0"/>
              </a:spcBef>
              <a:spcAft>
                <a:spcPts val="0"/>
              </a:spcAft>
              <a:buSzPts val="3200"/>
              <a:buNone/>
            </a:pPr>
            <a:endParaRPr sz="2200">
              <a:solidFill>
                <a:schemeClr val="dk1"/>
              </a:solidFill>
            </a:endParaRPr>
          </a:p>
        </p:txBody>
      </p:sp>
      <p:pic>
        <p:nvPicPr>
          <p:cNvPr id="549" name="Google Shape;549;ga0ec2b0205_0_148"/>
          <p:cNvPicPr preferRelativeResize="0"/>
          <p:nvPr/>
        </p:nvPicPr>
        <p:blipFill rotWithShape="1">
          <a:blip r:embed="rId3">
            <a:alphaModFix/>
          </a:blip>
          <a:srcRect t="5226" b="15218"/>
          <a:stretch/>
        </p:blipFill>
        <p:spPr>
          <a:xfrm>
            <a:off x="0" y="0"/>
            <a:ext cx="12191999" cy="11851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976de88d53_0_41"/>
          <p:cNvSpPr txBox="1">
            <a:spLocks noGrp="1"/>
          </p:cNvSpPr>
          <p:nvPr>
            <p:ph type="title"/>
          </p:nvPr>
        </p:nvSpPr>
        <p:spPr>
          <a:xfrm>
            <a:off x="643812" y="1561350"/>
            <a:ext cx="9992213" cy="942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a:solidFill>
                  <a:srgbClr val="000000"/>
                </a:solidFill>
              </a:rPr>
              <a:t>“Kiusamisest vabaks!” arutelukaardid lastevanematele </a:t>
            </a:r>
            <a:endParaRPr sz="2400">
              <a:solidFill>
                <a:srgbClr val="000000"/>
              </a:solidFill>
            </a:endParaRPr>
          </a:p>
          <a:p>
            <a:pPr marL="0" lvl="0" indent="0" algn="ctr" rtl="0">
              <a:lnSpc>
                <a:spcPct val="90000"/>
              </a:lnSpc>
              <a:spcBef>
                <a:spcPts val="0"/>
              </a:spcBef>
              <a:spcAft>
                <a:spcPts val="0"/>
              </a:spcAft>
              <a:buSzPts val="3200"/>
              <a:buNone/>
            </a:pPr>
            <a:r>
              <a:rPr lang="ru-RU">
                <a:solidFill>
                  <a:srgbClr val="000000"/>
                </a:solidFill>
              </a:rPr>
              <a:t>Kasutamise reeglid</a:t>
            </a:r>
            <a:endParaRPr>
              <a:solidFill>
                <a:srgbClr val="000000"/>
              </a:solidFill>
            </a:endParaRPr>
          </a:p>
        </p:txBody>
      </p:sp>
      <p:sp>
        <p:nvSpPr>
          <p:cNvPr id="556" name="Google Shape;556;g976de88d53_0_41"/>
          <p:cNvSpPr txBox="1">
            <a:spLocks noGrp="1"/>
          </p:cNvSpPr>
          <p:nvPr>
            <p:ph type="body" idx="1"/>
          </p:nvPr>
        </p:nvSpPr>
        <p:spPr>
          <a:xfrm>
            <a:off x="1174350" y="2369000"/>
            <a:ext cx="9843300" cy="4082400"/>
          </a:xfrm>
          <a:prstGeom prst="rect">
            <a:avLst/>
          </a:prstGeom>
          <a:noFill/>
          <a:ln>
            <a:noFill/>
          </a:ln>
        </p:spPr>
        <p:txBody>
          <a:bodyPr spcFirstLastPara="1" wrap="square" lIns="91425" tIns="45700" rIns="91425" bIns="45700" anchor="t" anchorCtr="0">
            <a:noAutofit/>
          </a:bodyPr>
          <a:lstStyle/>
          <a:p>
            <a:pPr marL="457200" lvl="0" indent="-368300" algn="just" rtl="0">
              <a:lnSpc>
                <a:spcPct val="90000"/>
              </a:lnSpc>
              <a:spcBef>
                <a:spcPts val="1000"/>
              </a:spcBef>
              <a:spcAft>
                <a:spcPts val="0"/>
              </a:spcAft>
              <a:buSzPts val="2200"/>
              <a:buAutoNum type="arabicPeriod"/>
            </a:pPr>
            <a:r>
              <a:rPr lang="ru-RU" sz="2200"/>
              <a:t>Jagage osalejad 3–4-liikmelistesse rühmadesse. Ühe lapse vanemad võiksid kuuluda eri rühmadesse. </a:t>
            </a:r>
            <a:endParaRPr sz="2200"/>
          </a:p>
          <a:p>
            <a:pPr marL="457200" lvl="0" indent="-368300" algn="just" rtl="0">
              <a:lnSpc>
                <a:spcPct val="90000"/>
              </a:lnSpc>
              <a:spcBef>
                <a:spcPts val="0"/>
              </a:spcBef>
              <a:spcAft>
                <a:spcPts val="0"/>
              </a:spcAft>
              <a:buSzPts val="2200"/>
              <a:buAutoNum type="arabicPeriod"/>
            </a:pPr>
            <a:r>
              <a:rPr lang="ru-RU" sz="2200"/>
              <a:t>Segage arutelukaardid läbi ja asetage lauale seljaga ülespoole. Rühmaliikmed võtavad kordamööda ühe kaardi. </a:t>
            </a:r>
            <a:endParaRPr sz="2200"/>
          </a:p>
          <a:p>
            <a:pPr marL="457200" lvl="0" indent="-368300" algn="just" rtl="0">
              <a:lnSpc>
                <a:spcPct val="90000"/>
              </a:lnSpc>
              <a:spcBef>
                <a:spcPts val="0"/>
              </a:spcBef>
              <a:spcAft>
                <a:spcPts val="0"/>
              </a:spcAft>
              <a:buSzPts val="2200"/>
              <a:buAutoNum type="arabicPeriod"/>
            </a:pPr>
            <a:r>
              <a:rPr lang="ru-RU" sz="2200"/>
              <a:t>Üks osaleja võtab kaardi. Ta loeb teema läbi, mõtleb veidi ja esitab oma esmase arvamuse olukorra lahendamise kohta. </a:t>
            </a:r>
            <a:endParaRPr sz="2200"/>
          </a:p>
          <a:p>
            <a:pPr marL="457200" lvl="0" indent="-368300" algn="just" rtl="0">
              <a:lnSpc>
                <a:spcPct val="90000"/>
              </a:lnSpc>
              <a:spcBef>
                <a:spcPts val="0"/>
              </a:spcBef>
              <a:spcAft>
                <a:spcPts val="0"/>
              </a:spcAft>
              <a:buSzPts val="2200"/>
              <a:buAutoNum type="arabicPeriod"/>
            </a:pPr>
            <a:r>
              <a:rPr lang="ru-RU" sz="2200"/>
              <a:t>Seejärel ulatab ta kaardi rühma järgmisele liikmele, kes avaldab samuti oma arvamuse kaardi sisu kohta. Seda jätkatakse, kuni igaüks on oma arvamuse välja öelnud. </a:t>
            </a:r>
            <a:endParaRPr sz="2200"/>
          </a:p>
          <a:p>
            <a:pPr marL="457200" lvl="0" indent="-368300" algn="just" rtl="0">
              <a:lnSpc>
                <a:spcPct val="90000"/>
              </a:lnSpc>
              <a:spcBef>
                <a:spcPts val="0"/>
              </a:spcBef>
              <a:spcAft>
                <a:spcPts val="0"/>
              </a:spcAft>
              <a:buSzPts val="2200"/>
              <a:buAutoNum type="arabicPeriod"/>
            </a:pPr>
            <a:r>
              <a:rPr lang="ru-RU" sz="2200"/>
              <a:t>Küsimusi võib esitada ja teemat ühiselt arutada alles pärast seda, kui igaüks on oma arvamuse avaldanud. Jälgige, et vestluse toon oleks </a:t>
            </a:r>
            <a:r>
              <a:rPr lang="ru-RU" sz="2200" b="1"/>
              <a:t>probleemi lahendamisele orienteeritud</a:t>
            </a:r>
            <a:r>
              <a:rPr lang="ru-RU" sz="2200"/>
              <a:t>, </a:t>
            </a:r>
            <a:r>
              <a:rPr lang="ru-RU" sz="2200" b="1"/>
              <a:t>teisi austav</a:t>
            </a:r>
            <a:r>
              <a:rPr lang="ru-RU" sz="2200"/>
              <a:t> ning et </a:t>
            </a:r>
            <a:r>
              <a:rPr lang="ru-RU" sz="2200" b="1"/>
              <a:t>igaühe arvamust kuulataks</a:t>
            </a:r>
            <a:r>
              <a:rPr lang="ru-RU" sz="2200"/>
              <a:t>.</a:t>
            </a:r>
            <a:endParaRPr sz="2200"/>
          </a:p>
        </p:txBody>
      </p:sp>
      <p:pic>
        <p:nvPicPr>
          <p:cNvPr id="557" name="Google Shape;557;g976de88d53_0_41"/>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558" name="Google Shape;558;g976de88d53_0_41"/>
          <p:cNvPicPr preferRelativeResize="0"/>
          <p:nvPr/>
        </p:nvPicPr>
        <p:blipFill rotWithShape="1">
          <a:blip r:embed="rId4">
            <a:alphaModFix/>
          </a:blip>
          <a:srcRect/>
          <a:stretch/>
        </p:blipFill>
        <p:spPr>
          <a:xfrm>
            <a:off x="9792575" y="1368763"/>
            <a:ext cx="973449" cy="938297"/>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Shape 563"/>
        <p:cNvGrpSpPr/>
        <p:nvPr/>
      </p:nvGrpSpPr>
      <p:grpSpPr>
        <a:xfrm>
          <a:off x="0" y="0"/>
          <a:ext cx="0" cy="0"/>
          <a:chOff x="0" y="0"/>
          <a:chExt cx="0" cy="0"/>
        </a:xfrm>
      </p:grpSpPr>
      <p:sp>
        <p:nvSpPr>
          <p:cNvPr id="564" name="Google Shape;564;g9439f63d38_0_117"/>
          <p:cNvSpPr txBox="1">
            <a:spLocks noGrp="1"/>
          </p:cNvSpPr>
          <p:nvPr>
            <p:ph type="title"/>
          </p:nvPr>
        </p:nvSpPr>
        <p:spPr>
          <a:xfrm>
            <a:off x="437050" y="5834125"/>
            <a:ext cx="3297300" cy="647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sz="1800" b="0" i="1">
                <a:solidFill>
                  <a:srgbClr val="000000"/>
                </a:solidFill>
              </a:rPr>
              <a:t>Rohkem arutelukaarte </a:t>
            </a:r>
            <a:endParaRPr sz="1800" b="0" i="1">
              <a:solidFill>
                <a:srgbClr val="000000"/>
              </a:solidFill>
            </a:endParaRPr>
          </a:p>
          <a:p>
            <a:pPr marL="0" lvl="0" indent="0" algn="l" rtl="0">
              <a:lnSpc>
                <a:spcPct val="90000"/>
              </a:lnSpc>
              <a:spcBef>
                <a:spcPts val="0"/>
              </a:spcBef>
              <a:spcAft>
                <a:spcPts val="0"/>
              </a:spcAft>
              <a:buSzPts val="3200"/>
              <a:buNone/>
            </a:pPr>
            <a:r>
              <a:rPr lang="ru-RU" sz="1800" b="0" i="1">
                <a:solidFill>
                  <a:srgbClr val="000000"/>
                </a:solidFill>
              </a:rPr>
              <a:t>“Kiusamisest vabaks!” kohvris.</a:t>
            </a:r>
            <a:endParaRPr sz="1800" b="0" i="1">
              <a:solidFill>
                <a:srgbClr val="000000"/>
              </a:solidFill>
            </a:endParaRPr>
          </a:p>
        </p:txBody>
      </p:sp>
      <p:pic>
        <p:nvPicPr>
          <p:cNvPr id="565" name="Google Shape;565;g9439f63d38_0_117"/>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566" name="Google Shape;566;g9439f63d38_0_117"/>
          <p:cNvPicPr preferRelativeResize="0"/>
          <p:nvPr/>
        </p:nvPicPr>
        <p:blipFill>
          <a:blip r:embed="rId4">
            <a:alphaModFix/>
          </a:blip>
          <a:stretch>
            <a:fillRect/>
          </a:stretch>
        </p:blipFill>
        <p:spPr>
          <a:xfrm>
            <a:off x="752875" y="1625425"/>
            <a:ext cx="7286625" cy="1733550"/>
          </a:xfrm>
          <a:prstGeom prst="rect">
            <a:avLst/>
          </a:prstGeom>
          <a:noFill/>
          <a:ln>
            <a:noFill/>
          </a:ln>
        </p:spPr>
      </p:pic>
      <p:pic>
        <p:nvPicPr>
          <p:cNvPr id="567" name="Google Shape;567;g9439f63d38_0_117"/>
          <p:cNvPicPr preferRelativeResize="0"/>
          <p:nvPr/>
        </p:nvPicPr>
        <p:blipFill rotWithShape="1">
          <a:blip r:embed="rId5">
            <a:alphaModFix/>
          </a:blip>
          <a:srcRect/>
          <a:stretch/>
        </p:blipFill>
        <p:spPr>
          <a:xfrm>
            <a:off x="2607274" y="3799224"/>
            <a:ext cx="8832250" cy="1659050"/>
          </a:xfrm>
          <a:prstGeom prst="rect">
            <a:avLst/>
          </a:prstGeom>
          <a:noFill/>
          <a:ln w="28575" cap="flat" cmpd="sng">
            <a:solidFill>
              <a:srgbClr val="44546A"/>
            </a:solidFill>
            <a:prstDash val="solid"/>
            <a:round/>
            <a:headEnd type="none" w="sm" len="sm"/>
            <a:tailEnd type="none" w="sm" len="sm"/>
          </a:ln>
        </p:spPr>
      </p:pic>
      <p:pic>
        <p:nvPicPr>
          <p:cNvPr id="568" name="Google Shape;568;g9439f63d38_0_117"/>
          <p:cNvPicPr preferRelativeResize="0"/>
          <p:nvPr/>
        </p:nvPicPr>
        <p:blipFill rotWithShape="1">
          <a:blip r:embed="rId6">
            <a:alphaModFix/>
          </a:blip>
          <a:srcRect/>
          <a:stretch/>
        </p:blipFill>
        <p:spPr>
          <a:xfrm>
            <a:off x="3734350" y="5565100"/>
            <a:ext cx="973449" cy="938297"/>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g9d39679a95_0_17"/>
          <p:cNvPicPr preferRelativeResize="0"/>
          <p:nvPr/>
        </p:nvPicPr>
        <p:blipFill rotWithShape="1">
          <a:blip r:embed="rId3">
            <a:alphaModFix/>
          </a:blip>
          <a:srcRect t="911" r="57901"/>
          <a:stretch/>
        </p:blipFill>
        <p:spPr>
          <a:xfrm>
            <a:off x="334995" y="2584988"/>
            <a:ext cx="750251" cy="574490"/>
          </a:xfrm>
          <a:prstGeom prst="rect">
            <a:avLst/>
          </a:prstGeom>
          <a:noFill/>
          <a:ln>
            <a:noFill/>
          </a:ln>
        </p:spPr>
      </p:pic>
      <p:sp>
        <p:nvSpPr>
          <p:cNvPr id="574" name="Google Shape;574;g9d39679a95_0_17"/>
          <p:cNvSpPr/>
          <p:nvPr/>
        </p:nvSpPr>
        <p:spPr>
          <a:xfrm>
            <a:off x="1128476" y="2105150"/>
            <a:ext cx="10180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400" b="0" i="0" u="none" strike="noStrike" cap="none">
                <a:solidFill>
                  <a:srgbClr val="002060"/>
                </a:solidFill>
                <a:latin typeface="Arial"/>
                <a:ea typeface="Arial"/>
                <a:cs typeface="Arial"/>
                <a:sym typeface="Arial"/>
              </a:rPr>
              <a:t> </a:t>
            </a:r>
            <a:r>
              <a:rPr lang="ru-RU" sz="2800" b="1" i="0" u="none" strike="noStrike" cap="none">
                <a:solidFill>
                  <a:srgbClr val="002060"/>
                </a:solidFill>
                <a:latin typeface="Arial"/>
                <a:ea typeface="Arial"/>
                <a:cs typeface="Arial"/>
                <a:sym typeface="Arial"/>
              </a:rPr>
              <a:t>PIGEM KAHJULIK NÕUANNE </a:t>
            </a:r>
            <a:r>
              <a:rPr lang="ru-RU" sz="2800" b="1" i="0" u="none" strike="noStrike" cap="none">
                <a:solidFill>
                  <a:srgbClr val="351C75"/>
                </a:solidFill>
                <a:latin typeface="Arial"/>
                <a:ea typeface="Arial"/>
                <a:cs typeface="Arial"/>
                <a:sym typeface="Arial"/>
              </a:rPr>
              <a:t>- kui kiusamine juba toimub</a:t>
            </a:r>
            <a:r>
              <a:rPr lang="ru-RU" sz="2400" b="1" i="0" u="none" strike="noStrike" cap="none">
                <a:solidFill>
                  <a:srgbClr val="351C75"/>
                </a:solidFill>
                <a:latin typeface="Arial"/>
                <a:ea typeface="Arial"/>
                <a:cs typeface="Arial"/>
                <a:sym typeface="Arial"/>
              </a:rPr>
              <a:t>:</a:t>
            </a:r>
            <a:endParaRPr sz="1400" b="0" i="0" u="none" strike="noStrike" cap="none">
              <a:solidFill>
                <a:srgbClr val="351C75"/>
              </a:solidFill>
              <a:latin typeface="Arial"/>
              <a:ea typeface="Arial"/>
              <a:cs typeface="Arial"/>
              <a:sym typeface="Arial"/>
            </a:endParaRPr>
          </a:p>
        </p:txBody>
      </p:sp>
      <p:sp>
        <p:nvSpPr>
          <p:cNvPr id="575" name="Google Shape;575;g9d39679a95_0_17"/>
          <p:cNvSpPr txBox="1"/>
          <p:nvPr/>
        </p:nvSpPr>
        <p:spPr>
          <a:xfrm>
            <a:off x="1224950" y="2527540"/>
            <a:ext cx="10167000" cy="993000"/>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1000"/>
              </a:spcBef>
              <a:spcAft>
                <a:spcPts val="0"/>
              </a:spcAft>
              <a:buClr>
                <a:schemeClr val="dk1"/>
              </a:buClr>
              <a:buSzPts val="2800"/>
              <a:buFont typeface="Arial"/>
              <a:buNone/>
            </a:pPr>
            <a:r>
              <a:rPr lang="ru-RU" sz="2200" b="1" i="0" u="none" strike="noStrike" cap="none">
                <a:solidFill>
                  <a:srgbClr val="002060"/>
                </a:solidFill>
                <a:latin typeface="Arial"/>
                <a:ea typeface="Arial"/>
                <a:cs typeface="Arial"/>
                <a:sym typeface="Arial"/>
              </a:rPr>
              <a:t>„Hoian saladuses, mida sa </a:t>
            </a:r>
            <a:r>
              <a:rPr lang="ru-RU" sz="2200" b="1">
                <a:solidFill>
                  <a:srgbClr val="002060"/>
                </a:solidFill>
              </a:rPr>
              <a:t>kiusamisest rääkisid</a:t>
            </a:r>
            <a:r>
              <a:rPr lang="ru-RU" sz="2200" b="1" i="0" u="none" strike="noStrike" cap="none">
                <a:solidFill>
                  <a:srgbClr val="002060"/>
                </a:solidFill>
                <a:latin typeface="Arial"/>
                <a:ea typeface="Arial"/>
                <a:cs typeface="Arial"/>
                <a:sym typeface="Arial"/>
              </a:rPr>
              <a:t>“</a:t>
            </a:r>
            <a:r>
              <a:rPr lang="ru-RU" sz="2200" b="0" i="0" u="none" strike="noStrike" cap="none">
                <a:solidFill>
                  <a:srgbClr val="002060"/>
                </a:solidFill>
                <a:latin typeface="Arial"/>
                <a:ea typeface="Arial"/>
                <a:cs typeface="Arial"/>
                <a:sym typeface="Arial"/>
              </a:rPr>
              <a:t> - see lause teeb sekkumise võimatuks.</a:t>
            </a:r>
            <a:endParaRPr sz="2200" b="0" i="0" u="none" strike="noStrike" cap="none">
              <a:solidFill>
                <a:srgbClr val="002060"/>
              </a:solidFill>
              <a:latin typeface="Arial"/>
              <a:ea typeface="Arial"/>
              <a:cs typeface="Arial"/>
              <a:sym typeface="Arial"/>
            </a:endParaRPr>
          </a:p>
          <a:p>
            <a:pPr marL="50800" marR="0" lvl="0" indent="0" algn="l" rtl="0">
              <a:lnSpc>
                <a:spcPct val="90000"/>
              </a:lnSpc>
              <a:spcBef>
                <a:spcPts val="1000"/>
              </a:spcBef>
              <a:spcAft>
                <a:spcPts val="0"/>
              </a:spcAft>
              <a:buClr>
                <a:schemeClr val="dk1"/>
              </a:buClr>
              <a:buSzPts val="2800"/>
              <a:buFont typeface="Arial"/>
              <a:buNone/>
            </a:pPr>
            <a:endParaRPr sz="2800" b="0" i="0" u="none" strike="noStrike" cap="none">
              <a:solidFill>
                <a:srgbClr val="00206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2800"/>
              <a:buFont typeface="Arial"/>
              <a:buNone/>
            </a:pPr>
            <a:endParaRPr sz="1600" b="0" i="0" u="none" strike="noStrike" cap="none">
              <a:solidFill>
                <a:srgbClr val="00206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2800"/>
              <a:buFont typeface="Arial"/>
              <a:buNone/>
            </a:pPr>
            <a:endParaRPr sz="1600" b="0" i="0" u="none" strike="noStrike" cap="none">
              <a:solidFill>
                <a:srgbClr val="002060"/>
              </a:solidFill>
              <a:latin typeface="Arial"/>
              <a:ea typeface="Arial"/>
              <a:cs typeface="Arial"/>
              <a:sym typeface="Arial"/>
            </a:endParaRPr>
          </a:p>
        </p:txBody>
      </p:sp>
      <p:sp>
        <p:nvSpPr>
          <p:cNvPr id="576" name="Google Shape;576;g9d39679a95_0_17"/>
          <p:cNvSpPr/>
          <p:nvPr/>
        </p:nvSpPr>
        <p:spPr>
          <a:xfrm>
            <a:off x="1328468" y="4370765"/>
            <a:ext cx="41667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800" b="1" i="0" u="none" strike="noStrike" cap="none">
                <a:solidFill>
                  <a:srgbClr val="002060"/>
                </a:solidFill>
                <a:latin typeface="Arial"/>
                <a:ea typeface="Arial"/>
                <a:cs typeface="Arial"/>
                <a:sym typeface="Arial"/>
              </a:rPr>
              <a:t>KASULIK NÕUANNE</a:t>
            </a:r>
            <a:endParaRPr sz="2800" b="0" i="0" u="none" strike="noStrike" cap="none">
              <a:solidFill>
                <a:srgbClr val="000000"/>
              </a:solidFill>
              <a:latin typeface="Arial"/>
              <a:ea typeface="Arial"/>
              <a:cs typeface="Arial"/>
              <a:sym typeface="Arial"/>
            </a:endParaRPr>
          </a:p>
        </p:txBody>
      </p:sp>
      <p:sp>
        <p:nvSpPr>
          <p:cNvPr id="577" name="Google Shape;577;g9d39679a95_0_17"/>
          <p:cNvSpPr/>
          <p:nvPr/>
        </p:nvSpPr>
        <p:spPr>
          <a:xfrm>
            <a:off x="1087120" y="5003320"/>
            <a:ext cx="10728900" cy="396900"/>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0"/>
              </a:spcBef>
              <a:spcAft>
                <a:spcPts val="0"/>
              </a:spcAft>
              <a:buClr>
                <a:srgbClr val="000000"/>
              </a:buClr>
              <a:buSzPts val="2200"/>
              <a:buFont typeface="Arial"/>
              <a:buNone/>
            </a:pPr>
            <a:r>
              <a:rPr lang="ru-RU" sz="2200" b="0" i="0" u="none" strike="noStrike" cap="none">
                <a:solidFill>
                  <a:srgbClr val="002060"/>
                </a:solidFill>
                <a:latin typeface="Arial"/>
                <a:ea typeface="Arial"/>
                <a:cs typeface="Arial"/>
                <a:sym typeface="Arial"/>
              </a:rPr>
              <a:t>„Lepin sinuga kokku, et ei võta mitte midagi ette ilma sinuga eelnevalt arutamata“. </a:t>
            </a:r>
            <a:endParaRPr sz="1400" b="0" i="0" u="none" strike="noStrike" cap="none">
              <a:solidFill>
                <a:srgbClr val="000000"/>
              </a:solidFill>
              <a:latin typeface="Arial"/>
              <a:ea typeface="Arial"/>
              <a:cs typeface="Arial"/>
              <a:sym typeface="Arial"/>
            </a:endParaRPr>
          </a:p>
        </p:txBody>
      </p:sp>
      <p:pic>
        <p:nvPicPr>
          <p:cNvPr id="578" name="Google Shape;578;g9d39679a95_0_17"/>
          <p:cNvPicPr preferRelativeResize="0"/>
          <p:nvPr/>
        </p:nvPicPr>
        <p:blipFill rotWithShape="1">
          <a:blip r:embed="rId3">
            <a:alphaModFix/>
          </a:blip>
          <a:srcRect l="60322" t="-1822"/>
          <a:stretch/>
        </p:blipFill>
        <p:spPr>
          <a:xfrm>
            <a:off x="392144" y="4370765"/>
            <a:ext cx="736334" cy="592098"/>
          </a:xfrm>
          <a:prstGeom prst="rect">
            <a:avLst/>
          </a:prstGeom>
          <a:noFill/>
          <a:ln>
            <a:noFill/>
          </a:ln>
        </p:spPr>
      </p:pic>
      <p:pic>
        <p:nvPicPr>
          <p:cNvPr id="579" name="Google Shape;579;g9d39679a95_0_17"/>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g9d39679a95_0_26"/>
          <p:cNvSpPr/>
          <p:nvPr/>
        </p:nvSpPr>
        <p:spPr>
          <a:xfrm>
            <a:off x="1466950" y="1924900"/>
            <a:ext cx="104106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400" b="0" i="0" u="none" strike="noStrike" cap="none">
                <a:solidFill>
                  <a:srgbClr val="002060"/>
                </a:solidFill>
                <a:latin typeface="Arial"/>
                <a:ea typeface="Arial"/>
                <a:cs typeface="Arial"/>
                <a:sym typeface="Arial"/>
              </a:rPr>
              <a:t> </a:t>
            </a:r>
            <a:r>
              <a:rPr lang="ru-RU" sz="2800" b="1" i="0" u="none" strike="noStrike" cap="none">
                <a:solidFill>
                  <a:srgbClr val="002060"/>
                </a:solidFill>
                <a:latin typeface="Arial"/>
                <a:ea typeface="Arial"/>
                <a:cs typeface="Arial"/>
                <a:sym typeface="Arial"/>
              </a:rPr>
              <a:t>PIGEM KAHJULIK NÕUANNE </a:t>
            </a:r>
            <a:r>
              <a:rPr lang="ru-RU" sz="2800" b="1" i="0" u="none" strike="noStrike" cap="none">
                <a:solidFill>
                  <a:srgbClr val="073763"/>
                </a:solidFill>
                <a:latin typeface="Arial"/>
                <a:ea typeface="Arial"/>
                <a:cs typeface="Arial"/>
                <a:sym typeface="Arial"/>
              </a:rPr>
              <a:t>- kui kiusamine juba toimub:</a:t>
            </a:r>
            <a:endParaRPr sz="2800" b="0" i="0" u="none" strike="noStrike" cap="none">
              <a:solidFill>
                <a:srgbClr val="073763"/>
              </a:solidFill>
              <a:latin typeface="Arial"/>
              <a:ea typeface="Arial"/>
              <a:cs typeface="Arial"/>
              <a:sym typeface="Arial"/>
            </a:endParaRPr>
          </a:p>
        </p:txBody>
      </p:sp>
      <p:sp>
        <p:nvSpPr>
          <p:cNvPr id="585" name="Google Shape;585;g9d39679a95_0_26"/>
          <p:cNvSpPr txBox="1"/>
          <p:nvPr/>
        </p:nvSpPr>
        <p:spPr>
          <a:xfrm>
            <a:off x="1381750" y="2322350"/>
            <a:ext cx="10215000" cy="1768200"/>
          </a:xfrm>
          <a:prstGeom prst="rect">
            <a:avLst/>
          </a:prstGeom>
          <a:noFill/>
          <a:ln>
            <a:noFill/>
          </a:ln>
        </p:spPr>
        <p:txBody>
          <a:bodyPr spcFirstLastPara="1" wrap="square" lIns="91425" tIns="45700" rIns="91425" bIns="45700" anchor="t" anchorCtr="0">
            <a:noAutofit/>
          </a:bodyPr>
          <a:lstStyle/>
          <a:p>
            <a:pPr marL="50800" marR="0" lvl="0" indent="0" algn="just" rtl="0">
              <a:lnSpc>
                <a:spcPct val="90000"/>
              </a:lnSpc>
              <a:spcBef>
                <a:spcPts val="1000"/>
              </a:spcBef>
              <a:spcAft>
                <a:spcPts val="0"/>
              </a:spcAft>
              <a:buClr>
                <a:srgbClr val="000000"/>
              </a:buClr>
              <a:buSzPts val="2200"/>
              <a:buFont typeface="Arial"/>
              <a:buNone/>
            </a:pPr>
            <a:r>
              <a:rPr lang="ru-RU" sz="2200" b="1" i="0" u="none" strike="noStrike" cap="none">
                <a:solidFill>
                  <a:srgbClr val="002060"/>
                </a:solidFill>
                <a:latin typeface="Arial"/>
                <a:ea typeface="Arial"/>
                <a:cs typeface="Arial"/>
                <a:sym typeface="Arial"/>
              </a:rPr>
              <a:t>„Saad tugevamaks, kasvata iseloomu“ </a:t>
            </a:r>
            <a:r>
              <a:rPr lang="ru-RU" sz="2200" b="0" i="0" u="none" strike="noStrike" cap="none">
                <a:solidFill>
                  <a:srgbClr val="002060"/>
                </a:solidFill>
                <a:latin typeface="Arial"/>
                <a:ea typeface="Arial"/>
                <a:cs typeface="Arial"/>
                <a:sym typeface="Arial"/>
              </a:rPr>
              <a:t>- lapsele võib tunduda, et ta jäeti üksinda silm silma vastu oma probleemiga ja see kahandab tema usaldust teiste vastu. Tugevamaks laps ka ei saa, kuna kiusamisel on pikaajalised halvad tagajärjed.  </a:t>
            </a:r>
            <a:endParaRPr sz="2200" b="0" i="0" u="none" strike="noStrike" cap="none">
              <a:solidFill>
                <a:srgbClr val="002060"/>
              </a:solidFill>
              <a:latin typeface="Arial"/>
              <a:ea typeface="Arial"/>
              <a:cs typeface="Arial"/>
              <a:sym typeface="Arial"/>
            </a:endParaRPr>
          </a:p>
          <a:p>
            <a:pPr marL="50800" marR="0" lvl="0" indent="0" algn="just" rtl="0">
              <a:lnSpc>
                <a:spcPct val="90000"/>
              </a:lnSpc>
              <a:spcBef>
                <a:spcPts val="1000"/>
              </a:spcBef>
              <a:spcAft>
                <a:spcPts val="0"/>
              </a:spcAft>
              <a:buClr>
                <a:srgbClr val="000000"/>
              </a:buClr>
              <a:buSzPts val="2400"/>
              <a:buFont typeface="Arial"/>
              <a:buNone/>
            </a:pPr>
            <a:endParaRPr sz="2400" b="0" i="0" u="none" strike="noStrike" cap="none">
              <a:solidFill>
                <a:srgbClr val="002060"/>
              </a:solidFill>
              <a:latin typeface="Arial"/>
              <a:ea typeface="Arial"/>
              <a:cs typeface="Arial"/>
              <a:sym typeface="Arial"/>
            </a:endParaRPr>
          </a:p>
          <a:p>
            <a:pPr marL="457200" marR="0" lvl="0" indent="-228600" algn="just" rtl="0">
              <a:lnSpc>
                <a:spcPct val="90000"/>
              </a:lnSpc>
              <a:spcBef>
                <a:spcPts val="1000"/>
              </a:spcBef>
              <a:spcAft>
                <a:spcPts val="0"/>
              </a:spcAft>
              <a:buClr>
                <a:schemeClr val="dk1"/>
              </a:buClr>
              <a:buSzPts val="2800"/>
              <a:buFont typeface="Arial"/>
              <a:buNone/>
            </a:pPr>
            <a:endParaRPr sz="2400" b="0" i="0" u="none" strike="noStrike" cap="none">
              <a:solidFill>
                <a:srgbClr val="002060"/>
              </a:solidFill>
              <a:latin typeface="Arial"/>
              <a:ea typeface="Arial"/>
              <a:cs typeface="Arial"/>
              <a:sym typeface="Arial"/>
            </a:endParaRPr>
          </a:p>
        </p:txBody>
      </p:sp>
      <p:sp>
        <p:nvSpPr>
          <p:cNvPr id="586" name="Google Shape;586;g9d39679a95_0_26"/>
          <p:cNvSpPr/>
          <p:nvPr/>
        </p:nvSpPr>
        <p:spPr>
          <a:xfrm>
            <a:off x="1463040" y="3821502"/>
            <a:ext cx="3944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400" b="0" i="0" u="none" strike="noStrike" cap="none">
                <a:solidFill>
                  <a:srgbClr val="002060"/>
                </a:solidFill>
                <a:latin typeface="Arial"/>
                <a:ea typeface="Arial"/>
                <a:cs typeface="Arial"/>
                <a:sym typeface="Arial"/>
              </a:rPr>
              <a:t> </a:t>
            </a:r>
            <a:r>
              <a:rPr lang="ru-RU" sz="2800" b="1" i="0" u="none" strike="noStrike" cap="none">
                <a:solidFill>
                  <a:srgbClr val="002060"/>
                </a:solidFill>
                <a:latin typeface="Arial"/>
                <a:ea typeface="Arial"/>
                <a:cs typeface="Arial"/>
                <a:sym typeface="Arial"/>
              </a:rPr>
              <a:t>KASULIK NÕUANNE</a:t>
            </a:r>
            <a:endParaRPr sz="2800" b="0" i="0" u="none" strike="noStrike" cap="none">
              <a:solidFill>
                <a:srgbClr val="000000"/>
              </a:solidFill>
              <a:latin typeface="Arial"/>
              <a:ea typeface="Arial"/>
              <a:cs typeface="Arial"/>
              <a:sym typeface="Arial"/>
            </a:endParaRPr>
          </a:p>
        </p:txBody>
      </p:sp>
      <p:sp>
        <p:nvSpPr>
          <p:cNvPr id="587" name="Google Shape;587;g9d39679a95_0_26"/>
          <p:cNvSpPr/>
          <p:nvPr/>
        </p:nvSpPr>
        <p:spPr>
          <a:xfrm>
            <a:off x="1492375" y="4244200"/>
            <a:ext cx="10215000" cy="1311000"/>
          </a:xfrm>
          <a:prstGeom prst="rect">
            <a:avLst/>
          </a:prstGeom>
          <a:noFill/>
          <a:ln>
            <a:noFill/>
          </a:ln>
        </p:spPr>
        <p:txBody>
          <a:bodyPr spcFirstLastPara="1" wrap="square" lIns="91425" tIns="45700" rIns="91425" bIns="45700" anchor="t" anchorCtr="0">
            <a:noAutofit/>
          </a:bodyPr>
          <a:lstStyle/>
          <a:p>
            <a:pPr marL="50800" marR="0" lvl="0" indent="0" algn="just" rtl="0">
              <a:lnSpc>
                <a:spcPct val="90000"/>
              </a:lnSpc>
              <a:spcBef>
                <a:spcPts val="0"/>
              </a:spcBef>
              <a:spcAft>
                <a:spcPts val="0"/>
              </a:spcAft>
              <a:buClr>
                <a:srgbClr val="000000"/>
              </a:buClr>
              <a:buSzPts val="2200"/>
              <a:buFont typeface="Arial"/>
              <a:buNone/>
            </a:pPr>
            <a:r>
              <a:rPr lang="ru-RU" sz="2200" b="0" i="0" u="none" strike="noStrike" cap="none" dirty="0">
                <a:solidFill>
                  <a:srgbClr val="002060"/>
                </a:solidFill>
                <a:latin typeface="Arial"/>
                <a:ea typeface="Arial"/>
                <a:cs typeface="Arial"/>
                <a:sym typeface="Arial"/>
              </a:rPr>
              <a:t>Kiida last, et ta julges Sulle kiusamisest rääkida ning toeta teda sõnadega: „Sa ei ole kiusamises süüdi. Kiusamisest rääkimine ei ole kaebamine, vaid oma õiguste eest seismine“. Luba lapsele: „Selle probleemiga tegeletakse – kiusami</a:t>
            </a:r>
            <a:r>
              <a:rPr lang="et-EE" sz="2200" b="0" i="0" u="none" strike="noStrike" cap="none" dirty="0">
                <a:solidFill>
                  <a:srgbClr val="002060"/>
                </a:solidFill>
                <a:latin typeface="Arial"/>
                <a:ea typeface="Arial"/>
                <a:cs typeface="Arial"/>
                <a:sym typeface="Arial"/>
              </a:rPr>
              <a:t>ne on lubamatu</a:t>
            </a:r>
            <a:r>
              <a:rPr lang="ru-RU" sz="2200" b="0" i="0" u="none" strike="noStrike" cap="none" dirty="0">
                <a:solidFill>
                  <a:srgbClr val="002060"/>
                </a:solidFill>
                <a:latin typeface="Arial"/>
                <a:ea typeface="Arial"/>
                <a:cs typeface="Arial"/>
                <a:sym typeface="Arial"/>
              </a:rPr>
              <a:t>“. </a:t>
            </a:r>
            <a:endParaRPr sz="2200" b="0" i="0" u="none" strike="noStrike" cap="none" dirty="0">
              <a:solidFill>
                <a:srgbClr val="000000"/>
              </a:solidFill>
              <a:latin typeface="Arial"/>
              <a:ea typeface="Arial"/>
              <a:cs typeface="Arial"/>
              <a:sym typeface="Arial"/>
            </a:endParaRPr>
          </a:p>
        </p:txBody>
      </p:sp>
      <p:sp>
        <p:nvSpPr>
          <p:cNvPr id="588" name="Google Shape;588;g9d39679a95_0_26"/>
          <p:cNvSpPr/>
          <p:nvPr/>
        </p:nvSpPr>
        <p:spPr>
          <a:xfrm>
            <a:off x="459900" y="5708850"/>
            <a:ext cx="11247600" cy="1021800"/>
          </a:xfrm>
          <a:prstGeom prst="rect">
            <a:avLst/>
          </a:prstGeom>
          <a:noFill/>
          <a:ln>
            <a:noFill/>
          </a:ln>
        </p:spPr>
        <p:txBody>
          <a:bodyPr spcFirstLastPara="1" wrap="square" lIns="91425" tIns="45700" rIns="91425" bIns="45700" anchor="t" anchorCtr="0">
            <a:noAutofit/>
          </a:bodyPr>
          <a:lstStyle/>
          <a:p>
            <a:pPr marL="50800" marR="0" lvl="0" indent="0" algn="just" rtl="0">
              <a:lnSpc>
                <a:spcPct val="90000"/>
              </a:lnSpc>
              <a:spcBef>
                <a:spcPts val="0"/>
              </a:spcBef>
              <a:spcAft>
                <a:spcPts val="0"/>
              </a:spcAft>
              <a:buClr>
                <a:srgbClr val="000000"/>
              </a:buClr>
              <a:buSzPts val="2400"/>
              <a:buFont typeface="Arial"/>
              <a:buNone/>
            </a:pPr>
            <a:r>
              <a:rPr lang="ru-RU" sz="2000" b="1" i="0" u="none" strike="noStrike" cap="none" dirty="0">
                <a:solidFill>
                  <a:srgbClr val="002060"/>
                </a:solidFill>
                <a:latin typeface="Arial"/>
                <a:ea typeface="Arial"/>
                <a:cs typeface="Arial"/>
                <a:sym typeface="Arial"/>
              </a:rPr>
              <a:t>Soovitus õpetajale: </a:t>
            </a:r>
            <a:r>
              <a:rPr lang="ru-RU" sz="2000" b="0" i="0" u="none" strike="noStrike" cap="none" dirty="0">
                <a:solidFill>
                  <a:srgbClr val="002060"/>
                </a:solidFill>
                <a:latin typeface="Arial"/>
                <a:ea typeface="Arial"/>
                <a:cs typeface="Arial"/>
                <a:sym typeface="Arial"/>
              </a:rPr>
              <a:t>tegeleda terve klassiga; </a:t>
            </a:r>
            <a:r>
              <a:rPr lang="et-EE" sz="2000" b="0" i="0" u="none" strike="noStrike" dirty="0">
                <a:solidFill>
                  <a:srgbClr val="002060"/>
                </a:solidFill>
                <a:effectLst/>
                <a:latin typeface="Arial" panose="020B0604020202020204" pitchFamily="34" charset="0"/>
              </a:rPr>
              <a:t>rääkida õpilastele kiusamise mõjust grupile.</a:t>
            </a:r>
            <a:r>
              <a:rPr lang="ru-RU" sz="2000" b="0" i="0" u="none" strike="noStrike" cap="none" dirty="0">
                <a:solidFill>
                  <a:srgbClr val="002060"/>
                </a:solidFill>
                <a:latin typeface="Arial"/>
                <a:ea typeface="Arial"/>
                <a:cs typeface="Arial"/>
                <a:sym typeface="Arial"/>
              </a:rPr>
              <a:t> Eri</a:t>
            </a:r>
            <a:r>
              <a:rPr lang="ru-RU" sz="2000" dirty="0">
                <a:solidFill>
                  <a:srgbClr val="002060"/>
                </a:solidFill>
              </a:rPr>
              <a:t>line tähelepanu - passivsetele pealtvaatajatele. Hea, kui lapsed saavad ise pakkuda lahenduse, mida nad peavad</a:t>
            </a:r>
            <a:r>
              <a:rPr lang="et-EE" sz="2000" dirty="0">
                <a:solidFill>
                  <a:srgbClr val="002060"/>
                </a:solidFill>
              </a:rPr>
              <a:t>/ei pea</a:t>
            </a:r>
            <a:r>
              <a:rPr lang="ru-RU" sz="2000" dirty="0">
                <a:solidFill>
                  <a:srgbClr val="002060"/>
                </a:solidFill>
              </a:rPr>
              <a:t> te</a:t>
            </a:r>
            <a:r>
              <a:rPr lang="et-EE" sz="2000" dirty="0">
                <a:solidFill>
                  <a:srgbClr val="002060"/>
                </a:solidFill>
              </a:rPr>
              <a:t>gema</a:t>
            </a:r>
            <a:r>
              <a:rPr lang="ru-RU" sz="2000" dirty="0">
                <a:solidFill>
                  <a:srgbClr val="002060"/>
                </a:solidFill>
              </a:rPr>
              <a:t> järgmine kord, </a:t>
            </a:r>
            <a:r>
              <a:rPr lang="en-GB" sz="2000" dirty="0">
                <a:solidFill>
                  <a:srgbClr val="002060"/>
                </a:solidFill>
              </a:rPr>
              <a:t>et</a:t>
            </a:r>
            <a:r>
              <a:rPr lang="ru-RU" sz="2000" dirty="0">
                <a:solidFill>
                  <a:srgbClr val="002060"/>
                </a:solidFill>
              </a:rPr>
              <a:t> selline olukord </a:t>
            </a:r>
            <a:r>
              <a:rPr lang="en-GB" sz="2000" dirty="0" err="1">
                <a:solidFill>
                  <a:srgbClr val="002060"/>
                </a:solidFill>
              </a:rPr>
              <a:t>ei</a:t>
            </a:r>
            <a:r>
              <a:rPr lang="en-GB" sz="2000" dirty="0">
                <a:solidFill>
                  <a:srgbClr val="002060"/>
                </a:solidFill>
              </a:rPr>
              <a:t> </a:t>
            </a:r>
            <a:r>
              <a:rPr lang="en-GB" sz="2000" dirty="0" err="1">
                <a:solidFill>
                  <a:srgbClr val="002060"/>
                </a:solidFill>
              </a:rPr>
              <a:t>korduks</a:t>
            </a:r>
            <a:r>
              <a:rPr lang="ru-RU" sz="2000" dirty="0">
                <a:solidFill>
                  <a:srgbClr val="002060"/>
                </a:solidFill>
              </a:rPr>
              <a:t>.</a:t>
            </a:r>
            <a:r>
              <a:rPr lang="ru-RU" sz="2000" b="0" i="0" u="none" strike="noStrike" cap="none" dirty="0">
                <a:solidFill>
                  <a:srgbClr val="002060"/>
                </a:solidFill>
                <a:latin typeface="Arial"/>
                <a:ea typeface="Arial"/>
                <a:cs typeface="Arial"/>
                <a:sym typeface="Arial"/>
              </a:rPr>
              <a:t> </a:t>
            </a:r>
            <a:endParaRPr sz="2000" b="0" i="0" u="none" strike="noStrike" cap="none" dirty="0">
              <a:solidFill>
                <a:srgbClr val="000000"/>
              </a:solidFill>
              <a:latin typeface="Arial"/>
              <a:ea typeface="Arial"/>
              <a:cs typeface="Arial"/>
              <a:sym typeface="Arial"/>
            </a:endParaRPr>
          </a:p>
        </p:txBody>
      </p:sp>
      <p:pic>
        <p:nvPicPr>
          <p:cNvPr id="589" name="Google Shape;589;g9d39679a95_0_26"/>
          <p:cNvPicPr preferRelativeResize="0"/>
          <p:nvPr/>
        </p:nvPicPr>
        <p:blipFill rotWithShape="1">
          <a:blip r:embed="rId3">
            <a:alphaModFix/>
          </a:blip>
          <a:srcRect t="911" r="57901"/>
          <a:stretch/>
        </p:blipFill>
        <p:spPr>
          <a:xfrm>
            <a:off x="745410" y="2012347"/>
            <a:ext cx="750251" cy="574490"/>
          </a:xfrm>
          <a:prstGeom prst="rect">
            <a:avLst/>
          </a:prstGeom>
          <a:noFill/>
          <a:ln>
            <a:noFill/>
          </a:ln>
        </p:spPr>
      </p:pic>
      <p:pic>
        <p:nvPicPr>
          <p:cNvPr id="590" name="Google Shape;590;g9d39679a95_0_26"/>
          <p:cNvPicPr preferRelativeResize="0"/>
          <p:nvPr/>
        </p:nvPicPr>
        <p:blipFill rotWithShape="1">
          <a:blip r:embed="rId3">
            <a:alphaModFix/>
          </a:blip>
          <a:srcRect l="60322" t="-1822"/>
          <a:stretch/>
        </p:blipFill>
        <p:spPr>
          <a:xfrm>
            <a:off x="752356" y="3851793"/>
            <a:ext cx="736334" cy="592098"/>
          </a:xfrm>
          <a:prstGeom prst="rect">
            <a:avLst/>
          </a:prstGeom>
          <a:noFill/>
          <a:ln>
            <a:noFill/>
          </a:ln>
        </p:spPr>
      </p:pic>
      <p:pic>
        <p:nvPicPr>
          <p:cNvPr id="591" name="Google Shape;591;g9d39679a95_0_26"/>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g9d39679a95_0_36"/>
          <p:cNvSpPr/>
          <p:nvPr/>
        </p:nvSpPr>
        <p:spPr>
          <a:xfrm>
            <a:off x="1130060" y="2441344"/>
            <a:ext cx="103344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400" b="0" i="0" u="none" strike="noStrike" cap="none">
                <a:solidFill>
                  <a:srgbClr val="002060"/>
                </a:solidFill>
                <a:latin typeface="Arial"/>
                <a:ea typeface="Arial"/>
                <a:cs typeface="Arial"/>
                <a:sym typeface="Arial"/>
              </a:rPr>
              <a:t> </a:t>
            </a:r>
            <a:r>
              <a:rPr lang="ru-RU" sz="2800" b="1" i="0" u="none" strike="noStrike" cap="none">
                <a:solidFill>
                  <a:srgbClr val="002060"/>
                </a:solidFill>
                <a:latin typeface="Arial"/>
                <a:ea typeface="Arial"/>
                <a:cs typeface="Arial"/>
                <a:sym typeface="Arial"/>
              </a:rPr>
              <a:t>PIGEM KAHJULIK NÕUANNE </a:t>
            </a:r>
            <a:r>
              <a:rPr lang="ru-RU" sz="2800" b="1" i="0" u="none" strike="noStrike" cap="none">
                <a:solidFill>
                  <a:srgbClr val="073763"/>
                </a:solidFill>
                <a:latin typeface="Arial"/>
                <a:ea typeface="Arial"/>
                <a:cs typeface="Arial"/>
                <a:sym typeface="Arial"/>
              </a:rPr>
              <a:t>- kui kiusamine juba toimub:</a:t>
            </a:r>
            <a:endParaRPr sz="2800" b="0" i="0" u="none" strike="noStrike" cap="none">
              <a:solidFill>
                <a:srgbClr val="073763"/>
              </a:solidFill>
              <a:latin typeface="Arial"/>
              <a:ea typeface="Arial"/>
              <a:cs typeface="Arial"/>
              <a:sym typeface="Arial"/>
            </a:endParaRPr>
          </a:p>
        </p:txBody>
      </p:sp>
      <p:sp>
        <p:nvSpPr>
          <p:cNvPr id="597" name="Google Shape;597;g9d39679a95_0_36"/>
          <p:cNvSpPr txBox="1"/>
          <p:nvPr/>
        </p:nvSpPr>
        <p:spPr>
          <a:xfrm>
            <a:off x="790503" y="2967487"/>
            <a:ext cx="10896600" cy="1165200"/>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1000"/>
              </a:spcBef>
              <a:spcAft>
                <a:spcPts val="0"/>
              </a:spcAft>
              <a:buClr>
                <a:schemeClr val="dk1"/>
              </a:buClr>
              <a:buSzPts val="2800"/>
              <a:buFont typeface="Arial"/>
              <a:buNone/>
            </a:pPr>
            <a:r>
              <a:rPr lang="ru-RU" sz="2200" b="1" i="0" u="none" strike="noStrike" cap="none">
                <a:solidFill>
                  <a:srgbClr val="002060"/>
                </a:solidFill>
                <a:latin typeface="Arial"/>
                <a:ea typeface="Arial"/>
                <a:cs typeface="Arial"/>
                <a:sym typeface="Arial"/>
              </a:rPr>
              <a:t>„Õpi enese eest seisma“ </a:t>
            </a:r>
            <a:r>
              <a:rPr lang="ru-RU" sz="2200" b="0" i="0" u="none" strike="noStrike" cap="none">
                <a:solidFill>
                  <a:srgbClr val="002060"/>
                </a:solidFill>
                <a:latin typeface="Arial"/>
                <a:ea typeface="Arial"/>
                <a:cs typeface="Arial"/>
                <a:sym typeface="Arial"/>
              </a:rPr>
              <a:t>– lapsele võib tunduda, et kogu vastutus olukorraga toimetulekuks on jäetud tema õlgadele. Kui ohver saaks ennast kaitsta, ei oleks kiusamist toimunud.</a:t>
            </a:r>
            <a:endParaRPr sz="2200" b="0" i="0" u="none" strike="noStrike" cap="none">
              <a:solidFill>
                <a:srgbClr val="00000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a:solidFill>
                <a:srgbClr val="00206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800"/>
              <a:buFont typeface="Arial"/>
              <a:buNone/>
            </a:pPr>
            <a:endParaRPr sz="2400" b="0" i="0" u="none" strike="noStrike" cap="none">
              <a:solidFill>
                <a:srgbClr val="00206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a:solidFill>
                <a:srgbClr val="00206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a:solidFill>
                <a:srgbClr val="002060"/>
              </a:solidFill>
              <a:latin typeface="Arial"/>
              <a:ea typeface="Arial"/>
              <a:cs typeface="Arial"/>
              <a:sym typeface="Arial"/>
            </a:endParaRPr>
          </a:p>
        </p:txBody>
      </p:sp>
      <p:sp>
        <p:nvSpPr>
          <p:cNvPr id="598" name="Google Shape;598;g9d39679a95_0_36"/>
          <p:cNvSpPr txBox="1"/>
          <p:nvPr/>
        </p:nvSpPr>
        <p:spPr>
          <a:xfrm>
            <a:off x="1039675" y="5025162"/>
            <a:ext cx="10551900" cy="1047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2800"/>
              <a:buFont typeface="Arial"/>
              <a:buNone/>
            </a:pPr>
            <a:r>
              <a:rPr lang="ru-RU" sz="2200" b="0" i="0" u="none" strike="noStrike" cap="none">
                <a:solidFill>
                  <a:srgbClr val="002060"/>
                </a:solidFill>
                <a:latin typeface="Arial"/>
                <a:ea typeface="Arial"/>
                <a:cs typeface="Arial"/>
                <a:sym typeface="Arial"/>
              </a:rPr>
              <a:t>„Väldi kohti, kus sa pead kiusajaga täiskasvanuteta olema.</a:t>
            </a:r>
            <a:r>
              <a:rPr lang="ru-RU" sz="2200">
                <a:solidFill>
                  <a:srgbClr val="002060"/>
                </a:solidFill>
              </a:rPr>
              <a:t>”</a:t>
            </a:r>
            <a:r>
              <a:rPr lang="ru-RU" sz="2200" b="0" i="0" u="none" strike="noStrike" cap="none">
                <a:solidFill>
                  <a:srgbClr val="002060"/>
                </a:solidFill>
                <a:latin typeface="Arial"/>
                <a:ea typeface="Arial"/>
                <a:cs typeface="Arial"/>
                <a:sym typeface="Arial"/>
              </a:rPr>
              <a:t> </a:t>
            </a:r>
            <a:r>
              <a:rPr lang="ru-RU" sz="2200">
                <a:solidFill>
                  <a:srgbClr val="002060"/>
                </a:solidFill>
              </a:rPr>
              <a:t>“</a:t>
            </a:r>
            <a:r>
              <a:rPr lang="ru-RU" sz="2200" b="0" i="0" u="none" strike="noStrike" cap="none">
                <a:solidFill>
                  <a:srgbClr val="002060"/>
                </a:solidFill>
                <a:latin typeface="Arial"/>
                <a:ea typeface="Arial"/>
                <a:cs typeface="Arial"/>
                <a:sym typeface="Arial"/>
              </a:rPr>
              <a:t>Proovi öelda kiusajale sirge seljaga selge sõnum </a:t>
            </a:r>
            <a:r>
              <a:rPr lang="ru-RU" sz="1100">
                <a:solidFill>
                  <a:schemeClr val="dk1"/>
                </a:solidFill>
                <a:latin typeface="Calibri"/>
                <a:ea typeface="Calibri"/>
                <a:cs typeface="Calibri"/>
                <a:sym typeface="Calibri"/>
              </a:rPr>
              <a:t>„</a:t>
            </a:r>
            <a:r>
              <a:rPr lang="ru-RU" sz="2200" b="0" i="0" u="none" strike="noStrike" cap="none">
                <a:solidFill>
                  <a:srgbClr val="002060"/>
                </a:solidFill>
                <a:latin typeface="Arial"/>
                <a:ea typeface="Arial"/>
                <a:cs typeface="Arial"/>
                <a:sym typeface="Arial"/>
              </a:rPr>
              <a:t>Lõpeta!”” </a:t>
            </a:r>
            <a:endParaRPr sz="2200" b="0" i="0" u="none" strike="noStrike" cap="none">
              <a:solidFill>
                <a:srgbClr val="000000"/>
              </a:solidFill>
              <a:latin typeface="Arial"/>
              <a:ea typeface="Arial"/>
              <a:cs typeface="Arial"/>
              <a:sym typeface="Arial"/>
            </a:endParaRPr>
          </a:p>
          <a:p>
            <a:pPr marL="50800" marR="0" lvl="0" indent="0" algn="l" rtl="0">
              <a:lnSpc>
                <a:spcPct val="90000"/>
              </a:lnSpc>
              <a:spcBef>
                <a:spcPts val="1000"/>
              </a:spcBef>
              <a:spcAft>
                <a:spcPts val="0"/>
              </a:spcAft>
              <a:buClr>
                <a:schemeClr val="dk1"/>
              </a:buClr>
              <a:buSzPts val="2800"/>
              <a:buFont typeface="Arial"/>
              <a:buNone/>
            </a:pPr>
            <a:endParaRPr sz="2400" b="0" i="0" u="none" strike="noStrike" cap="none">
              <a:solidFill>
                <a:srgbClr val="00206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a:solidFill>
                <a:srgbClr val="002060"/>
              </a:solidFill>
              <a:latin typeface="Arial"/>
              <a:ea typeface="Arial"/>
              <a:cs typeface="Arial"/>
              <a:sym typeface="Arial"/>
            </a:endParaRPr>
          </a:p>
        </p:txBody>
      </p:sp>
      <p:sp>
        <p:nvSpPr>
          <p:cNvPr id="599" name="Google Shape;599;g9d39679a95_0_36"/>
          <p:cNvSpPr/>
          <p:nvPr/>
        </p:nvSpPr>
        <p:spPr>
          <a:xfrm>
            <a:off x="1046636" y="4563497"/>
            <a:ext cx="3944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400" b="0" i="0" u="none" strike="noStrike" cap="none">
                <a:solidFill>
                  <a:srgbClr val="002060"/>
                </a:solidFill>
                <a:latin typeface="Arial"/>
                <a:ea typeface="Arial"/>
                <a:cs typeface="Arial"/>
                <a:sym typeface="Arial"/>
              </a:rPr>
              <a:t> </a:t>
            </a:r>
            <a:r>
              <a:rPr lang="ru-RU" sz="2800" b="1" i="0" u="none" strike="noStrike" cap="none">
                <a:solidFill>
                  <a:srgbClr val="002060"/>
                </a:solidFill>
                <a:latin typeface="Arial"/>
                <a:ea typeface="Arial"/>
                <a:cs typeface="Arial"/>
                <a:sym typeface="Arial"/>
              </a:rPr>
              <a:t>KASULIK NÕUANNE</a:t>
            </a:r>
            <a:endParaRPr sz="2800" b="0" i="0" u="none" strike="noStrike" cap="none">
              <a:solidFill>
                <a:srgbClr val="000000"/>
              </a:solidFill>
              <a:latin typeface="Arial"/>
              <a:ea typeface="Arial"/>
              <a:cs typeface="Arial"/>
              <a:sym typeface="Arial"/>
            </a:endParaRPr>
          </a:p>
        </p:txBody>
      </p:sp>
      <p:pic>
        <p:nvPicPr>
          <p:cNvPr id="600" name="Google Shape;600;g9d39679a95_0_36"/>
          <p:cNvPicPr preferRelativeResize="0"/>
          <p:nvPr/>
        </p:nvPicPr>
        <p:blipFill rotWithShape="1">
          <a:blip r:embed="rId3">
            <a:alphaModFix/>
          </a:blip>
          <a:srcRect t="911" r="57901"/>
          <a:stretch/>
        </p:blipFill>
        <p:spPr>
          <a:xfrm>
            <a:off x="296385" y="2384931"/>
            <a:ext cx="750251" cy="574490"/>
          </a:xfrm>
          <a:prstGeom prst="rect">
            <a:avLst/>
          </a:prstGeom>
          <a:noFill/>
          <a:ln>
            <a:noFill/>
          </a:ln>
        </p:spPr>
      </p:pic>
      <p:pic>
        <p:nvPicPr>
          <p:cNvPr id="601" name="Google Shape;601;g9d39679a95_0_36"/>
          <p:cNvPicPr preferRelativeResize="0"/>
          <p:nvPr/>
        </p:nvPicPr>
        <p:blipFill rotWithShape="1">
          <a:blip r:embed="rId3">
            <a:alphaModFix/>
          </a:blip>
          <a:srcRect l="60322" t="-1822"/>
          <a:stretch/>
        </p:blipFill>
        <p:spPr>
          <a:xfrm>
            <a:off x="303343" y="4538433"/>
            <a:ext cx="736334" cy="592098"/>
          </a:xfrm>
          <a:prstGeom prst="rect">
            <a:avLst/>
          </a:prstGeom>
          <a:noFill/>
          <a:ln>
            <a:noFill/>
          </a:ln>
        </p:spPr>
      </p:pic>
      <p:pic>
        <p:nvPicPr>
          <p:cNvPr id="602" name="Google Shape;602;g9d39679a95_0_36"/>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g9d39679a95_0_45"/>
          <p:cNvSpPr/>
          <p:nvPr/>
        </p:nvSpPr>
        <p:spPr>
          <a:xfrm>
            <a:off x="1230427" y="2350052"/>
            <a:ext cx="103116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400" b="0" i="0" u="none" strike="noStrike" cap="none">
                <a:solidFill>
                  <a:srgbClr val="002060"/>
                </a:solidFill>
                <a:latin typeface="Arial"/>
                <a:ea typeface="Arial"/>
                <a:cs typeface="Arial"/>
                <a:sym typeface="Arial"/>
              </a:rPr>
              <a:t> </a:t>
            </a:r>
            <a:r>
              <a:rPr lang="ru-RU" sz="2800" b="1" i="0" u="none" strike="noStrike" cap="none">
                <a:solidFill>
                  <a:srgbClr val="002060"/>
                </a:solidFill>
                <a:latin typeface="Arial"/>
                <a:ea typeface="Arial"/>
                <a:cs typeface="Arial"/>
                <a:sym typeface="Arial"/>
              </a:rPr>
              <a:t>PIGEM KAHJULIK NÕUANNE </a:t>
            </a:r>
            <a:r>
              <a:rPr lang="ru-RU" sz="2800" b="1" i="0" u="none" strike="noStrike" cap="none">
                <a:solidFill>
                  <a:srgbClr val="073763"/>
                </a:solidFill>
                <a:latin typeface="Arial"/>
                <a:ea typeface="Arial"/>
                <a:cs typeface="Arial"/>
                <a:sym typeface="Arial"/>
              </a:rPr>
              <a:t>- kui kiusamine juba toimub</a:t>
            </a:r>
            <a:endParaRPr sz="2800" b="0" i="0" u="none" strike="noStrike" cap="none">
              <a:solidFill>
                <a:srgbClr val="073763"/>
              </a:solidFill>
              <a:latin typeface="Arial"/>
              <a:ea typeface="Arial"/>
              <a:cs typeface="Arial"/>
              <a:sym typeface="Arial"/>
            </a:endParaRPr>
          </a:p>
        </p:txBody>
      </p:sp>
      <p:sp>
        <p:nvSpPr>
          <p:cNvPr id="608" name="Google Shape;608;g9d39679a95_0_45"/>
          <p:cNvSpPr txBox="1"/>
          <p:nvPr/>
        </p:nvSpPr>
        <p:spPr>
          <a:xfrm>
            <a:off x="1209039" y="2915728"/>
            <a:ext cx="10311300" cy="862500"/>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1000"/>
              </a:spcBef>
              <a:spcAft>
                <a:spcPts val="0"/>
              </a:spcAft>
              <a:buClr>
                <a:schemeClr val="dk1"/>
              </a:buClr>
              <a:buSzPts val="2800"/>
              <a:buFont typeface="Arial"/>
              <a:buNone/>
            </a:pPr>
            <a:r>
              <a:rPr lang="ru-RU" sz="2200" b="1" i="0" u="none" strike="noStrike" cap="none">
                <a:solidFill>
                  <a:srgbClr val="002060"/>
                </a:solidFill>
                <a:latin typeface="Arial"/>
                <a:ea typeface="Arial"/>
                <a:cs typeface="Arial"/>
                <a:sym typeface="Arial"/>
              </a:rPr>
              <a:t>„Ära tee välja!“, „Sa ei pea ennast häirida laskma“</a:t>
            </a:r>
            <a:r>
              <a:rPr lang="ru-RU" sz="2200" b="0" i="0" u="none" strike="noStrike" cap="none">
                <a:solidFill>
                  <a:srgbClr val="002060"/>
                </a:solidFill>
                <a:latin typeface="Arial"/>
                <a:ea typeface="Arial"/>
                <a:cs typeface="Arial"/>
                <a:sym typeface="Arial"/>
              </a:rPr>
              <a:t> – lapsele võib see tunduda tema probleemi pisendamisena.</a:t>
            </a:r>
            <a:endParaRPr sz="2200" b="0" i="0" u="none" strike="noStrike" cap="none">
              <a:solidFill>
                <a:srgbClr val="002060"/>
              </a:solidFill>
              <a:latin typeface="Arial"/>
              <a:ea typeface="Arial"/>
              <a:cs typeface="Arial"/>
              <a:sym typeface="Arial"/>
            </a:endParaRPr>
          </a:p>
          <a:p>
            <a:pPr marL="457200" marR="0" lvl="0" indent="-228600" algn="l" rtl="0">
              <a:lnSpc>
                <a:spcPct val="90000"/>
              </a:lnSpc>
              <a:spcBef>
                <a:spcPts val="1000"/>
              </a:spcBef>
              <a:spcAft>
                <a:spcPts val="0"/>
              </a:spcAft>
              <a:buClr>
                <a:srgbClr val="000000"/>
              </a:buClr>
              <a:buSzPts val="2400"/>
              <a:buFont typeface="Arial"/>
              <a:buNone/>
            </a:pPr>
            <a:endParaRPr sz="2400" b="0" i="0" u="none" strike="noStrike" cap="none">
              <a:solidFill>
                <a:srgbClr val="002060"/>
              </a:solidFill>
              <a:latin typeface="Arial"/>
              <a:ea typeface="Arial"/>
              <a:cs typeface="Arial"/>
              <a:sym typeface="Arial"/>
            </a:endParaRPr>
          </a:p>
          <a:p>
            <a:pPr marL="457200" marR="0" lvl="0" indent="-228600" algn="just" rtl="0">
              <a:lnSpc>
                <a:spcPct val="90000"/>
              </a:lnSpc>
              <a:spcBef>
                <a:spcPts val="1000"/>
              </a:spcBef>
              <a:spcAft>
                <a:spcPts val="0"/>
              </a:spcAft>
              <a:buClr>
                <a:srgbClr val="000000"/>
              </a:buClr>
              <a:buSzPts val="2400"/>
              <a:buFont typeface="Arial"/>
              <a:buNone/>
            </a:pPr>
            <a:r>
              <a:rPr lang="ru-RU" sz="2400" b="0" i="0" u="none" strike="noStrike" cap="none">
                <a:solidFill>
                  <a:srgbClr val="002060"/>
                </a:solidFill>
                <a:latin typeface="Arial"/>
                <a:ea typeface="Arial"/>
                <a:cs typeface="Arial"/>
                <a:sym typeface="Arial"/>
              </a:rPr>
              <a:t>	</a:t>
            </a:r>
            <a:endParaRPr sz="2400" b="0" i="0" u="none" strike="noStrike" cap="none">
              <a:solidFill>
                <a:srgbClr val="002060"/>
              </a:solidFill>
              <a:latin typeface="Arial"/>
              <a:ea typeface="Arial"/>
              <a:cs typeface="Arial"/>
              <a:sym typeface="Arial"/>
            </a:endParaRPr>
          </a:p>
        </p:txBody>
      </p:sp>
      <p:sp>
        <p:nvSpPr>
          <p:cNvPr id="609" name="Google Shape;609;g9d39679a95_0_45"/>
          <p:cNvSpPr/>
          <p:nvPr/>
        </p:nvSpPr>
        <p:spPr>
          <a:xfrm>
            <a:off x="1209039" y="5072332"/>
            <a:ext cx="105234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ru-RU" sz="2200" b="0" i="0" u="none" strike="noStrike" cap="none">
                <a:solidFill>
                  <a:srgbClr val="002060"/>
                </a:solidFill>
                <a:latin typeface="Arial"/>
                <a:ea typeface="Arial"/>
                <a:cs typeface="Arial"/>
                <a:sym typeface="Arial"/>
              </a:rPr>
              <a:t>Kuula ja lase lapsel rääkida. Peegelda lapse tundeid, nt</a:t>
            </a:r>
            <a:r>
              <a:rPr lang="ru-RU" sz="2200">
                <a:solidFill>
                  <a:srgbClr val="002060"/>
                </a:solidFill>
              </a:rPr>
              <a:t>: </a:t>
            </a:r>
            <a:r>
              <a:rPr lang="ru-RU" sz="2200" b="0" i="0" u="none" strike="noStrike" cap="none">
                <a:solidFill>
                  <a:srgbClr val="002060"/>
                </a:solidFill>
                <a:latin typeface="Arial"/>
                <a:ea typeface="Arial"/>
                <a:cs typeface="Arial"/>
                <a:sym typeface="Arial"/>
              </a:rPr>
              <a:t>„Ma näen, et see teeb sulle haiget. Leiame koos lahenduse, et sa ei tunneks ennast halvasti.“ </a:t>
            </a:r>
            <a:endParaRPr sz="2200" b="0" i="0" u="none" strike="noStrike" cap="none">
              <a:solidFill>
                <a:srgbClr val="000000"/>
              </a:solidFill>
              <a:latin typeface="Arial"/>
              <a:ea typeface="Arial"/>
              <a:cs typeface="Arial"/>
              <a:sym typeface="Arial"/>
            </a:endParaRPr>
          </a:p>
        </p:txBody>
      </p:sp>
      <p:sp>
        <p:nvSpPr>
          <p:cNvPr id="610" name="Google Shape;610;g9d39679a95_0_45"/>
          <p:cNvSpPr/>
          <p:nvPr/>
        </p:nvSpPr>
        <p:spPr>
          <a:xfrm>
            <a:off x="1380225" y="4501198"/>
            <a:ext cx="7798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400" b="0" i="0" u="none" strike="noStrike" cap="none">
                <a:solidFill>
                  <a:srgbClr val="002060"/>
                </a:solidFill>
                <a:latin typeface="Arial"/>
                <a:ea typeface="Arial"/>
                <a:cs typeface="Arial"/>
                <a:sym typeface="Arial"/>
              </a:rPr>
              <a:t> </a:t>
            </a:r>
            <a:r>
              <a:rPr lang="ru-RU" sz="2800" b="1" i="0" u="none" strike="noStrike" cap="none">
                <a:solidFill>
                  <a:srgbClr val="002060"/>
                </a:solidFill>
                <a:latin typeface="Arial"/>
                <a:ea typeface="Arial"/>
                <a:cs typeface="Arial"/>
                <a:sym typeface="Arial"/>
              </a:rPr>
              <a:t>KASULIK NÕUANNE</a:t>
            </a:r>
            <a:endParaRPr sz="2800" b="0" i="0" u="none" strike="noStrike" cap="none">
              <a:solidFill>
                <a:srgbClr val="000000"/>
              </a:solidFill>
              <a:latin typeface="Arial"/>
              <a:ea typeface="Arial"/>
              <a:cs typeface="Arial"/>
              <a:sym typeface="Arial"/>
            </a:endParaRPr>
          </a:p>
        </p:txBody>
      </p:sp>
      <p:pic>
        <p:nvPicPr>
          <p:cNvPr id="611" name="Google Shape;611;g9d39679a95_0_45"/>
          <p:cNvPicPr preferRelativeResize="0"/>
          <p:nvPr/>
        </p:nvPicPr>
        <p:blipFill rotWithShape="1">
          <a:blip r:embed="rId3">
            <a:alphaModFix/>
          </a:blip>
          <a:srcRect l="60322" t="-1822"/>
          <a:stretch/>
        </p:blipFill>
        <p:spPr>
          <a:xfrm>
            <a:off x="525903" y="4370765"/>
            <a:ext cx="736334" cy="592098"/>
          </a:xfrm>
          <a:prstGeom prst="rect">
            <a:avLst/>
          </a:prstGeom>
          <a:noFill/>
          <a:ln>
            <a:noFill/>
          </a:ln>
        </p:spPr>
      </p:pic>
      <p:pic>
        <p:nvPicPr>
          <p:cNvPr id="612" name="Google Shape;612;g9d39679a95_0_45"/>
          <p:cNvPicPr preferRelativeResize="0"/>
          <p:nvPr/>
        </p:nvPicPr>
        <p:blipFill rotWithShape="1">
          <a:blip r:embed="rId3">
            <a:alphaModFix/>
          </a:blip>
          <a:srcRect t="911" r="57901"/>
          <a:stretch/>
        </p:blipFill>
        <p:spPr>
          <a:xfrm>
            <a:off x="502008" y="2331829"/>
            <a:ext cx="750251" cy="574490"/>
          </a:xfrm>
          <a:prstGeom prst="rect">
            <a:avLst/>
          </a:prstGeom>
          <a:noFill/>
          <a:ln>
            <a:noFill/>
          </a:ln>
        </p:spPr>
      </p:pic>
      <p:pic>
        <p:nvPicPr>
          <p:cNvPr id="613" name="Google Shape;613;g9d39679a95_0_45"/>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g9d39679a95_0_54"/>
          <p:cNvSpPr/>
          <p:nvPr/>
        </p:nvSpPr>
        <p:spPr>
          <a:xfrm>
            <a:off x="1493519" y="1910944"/>
            <a:ext cx="10247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400" b="0" i="0" u="none" strike="noStrike" cap="none">
                <a:solidFill>
                  <a:srgbClr val="002060"/>
                </a:solidFill>
                <a:latin typeface="Arial"/>
                <a:ea typeface="Arial"/>
                <a:cs typeface="Arial"/>
                <a:sym typeface="Arial"/>
              </a:rPr>
              <a:t> </a:t>
            </a:r>
            <a:r>
              <a:rPr lang="ru-RU" sz="2800" b="1" i="0" u="none" strike="noStrike" cap="none">
                <a:solidFill>
                  <a:srgbClr val="002060"/>
                </a:solidFill>
                <a:latin typeface="Arial"/>
                <a:ea typeface="Arial"/>
                <a:cs typeface="Arial"/>
                <a:sym typeface="Arial"/>
              </a:rPr>
              <a:t>PIGEM KAHJULIK NÕUANNE </a:t>
            </a:r>
            <a:r>
              <a:rPr lang="ru-RU" sz="2800" b="1" i="0" u="none" strike="noStrike" cap="none">
                <a:solidFill>
                  <a:srgbClr val="351C75"/>
                </a:solidFill>
                <a:latin typeface="Arial"/>
                <a:ea typeface="Arial"/>
                <a:cs typeface="Arial"/>
                <a:sym typeface="Arial"/>
              </a:rPr>
              <a:t>- kui kiusamine juba toimub:</a:t>
            </a:r>
            <a:endParaRPr sz="2800" b="0" i="0" u="none" strike="noStrike" cap="none">
              <a:solidFill>
                <a:srgbClr val="351C75"/>
              </a:solidFill>
              <a:latin typeface="Arial"/>
              <a:ea typeface="Arial"/>
              <a:cs typeface="Arial"/>
              <a:sym typeface="Arial"/>
            </a:endParaRPr>
          </a:p>
        </p:txBody>
      </p:sp>
      <p:sp>
        <p:nvSpPr>
          <p:cNvPr id="619" name="Google Shape;619;g9d39679a95_0_54"/>
          <p:cNvSpPr txBox="1"/>
          <p:nvPr/>
        </p:nvSpPr>
        <p:spPr>
          <a:xfrm>
            <a:off x="1493518" y="2350716"/>
            <a:ext cx="10050900" cy="1078200"/>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1000"/>
              </a:spcBef>
              <a:spcAft>
                <a:spcPts val="0"/>
              </a:spcAft>
              <a:buClr>
                <a:schemeClr val="dk1"/>
              </a:buClr>
              <a:buSzPts val="2800"/>
              <a:buFont typeface="Arial"/>
              <a:buNone/>
            </a:pPr>
            <a:r>
              <a:rPr lang="ru-RU" sz="2200" b="1" i="0" u="none" strike="noStrike" cap="none">
                <a:solidFill>
                  <a:srgbClr val="002060"/>
                </a:solidFill>
                <a:latin typeface="Arial"/>
                <a:ea typeface="Arial"/>
                <a:cs typeface="Arial"/>
                <a:sym typeface="Arial"/>
              </a:rPr>
              <a:t>“Tee midagi ägedat ja kõik armastavad sind“, „Mine poksitrenni ja kõik kardavad“</a:t>
            </a:r>
            <a:r>
              <a:rPr lang="ru-RU" sz="2200" b="0" i="0" u="none" strike="noStrike" cap="none">
                <a:solidFill>
                  <a:srgbClr val="002060"/>
                </a:solidFill>
                <a:latin typeface="Arial"/>
                <a:ea typeface="Arial"/>
                <a:cs typeface="Arial"/>
                <a:sym typeface="Arial"/>
              </a:rPr>
              <a:t> tulenevad valest eeldusest, et kiusamine sõltub ohvri isiklikest omadustest, kuid see on vale. Kiusamine on grupi fenomen.</a:t>
            </a:r>
            <a:endParaRPr sz="22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800"/>
              <a:buFont typeface="Arial"/>
              <a:buNone/>
            </a:pPr>
            <a:endParaRPr sz="1600" b="0" i="0" u="none" strike="noStrike" cap="none">
              <a:solidFill>
                <a:srgbClr val="002060"/>
              </a:solidFill>
              <a:latin typeface="Arial"/>
              <a:ea typeface="Arial"/>
              <a:cs typeface="Arial"/>
              <a:sym typeface="Arial"/>
            </a:endParaRPr>
          </a:p>
          <a:p>
            <a:pPr marL="50800" marR="0" lvl="0" indent="0" algn="l" rtl="0">
              <a:lnSpc>
                <a:spcPct val="90000"/>
              </a:lnSpc>
              <a:spcBef>
                <a:spcPts val="100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50800" marR="0" lvl="0" indent="0" algn="l" rtl="0">
              <a:lnSpc>
                <a:spcPct val="90000"/>
              </a:lnSpc>
              <a:spcBef>
                <a:spcPts val="1000"/>
              </a:spcBef>
              <a:spcAft>
                <a:spcPts val="0"/>
              </a:spcAft>
              <a:buClr>
                <a:schemeClr val="dk1"/>
              </a:buClr>
              <a:buSzPts val="2800"/>
              <a:buFont typeface="Arial"/>
              <a:buNone/>
            </a:pPr>
            <a:endParaRPr sz="1600" b="0" i="0" u="none" strike="noStrike" cap="none">
              <a:solidFill>
                <a:srgbClr val="00206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2800"/>
              <a:buFont typeface="Arial"/>
              <a:buNone/>
            </a:pPr>
            <a:endParaRPr sz="1600" b="0" i="0" u="none" strike="noStrike" cap="none">
              <a:solidFill>
                <a:srgbClr val="002060"/>
              </a:solidFill>
              <a:latin typeface="Arial"/>
              <a:ea typeface="Arial"/>
              <a:cs typeface="Arial"/>
              <a:sym typeface="Arial"/>
            </a:endParaRPr>
          </a:p>
        </p:txBody>
      </p:sp>
      <p:sp>
        <p:nvSpPr>
          <p:cNvPr id="620" name="Google Shape;620;g9d39679a95_0_54"/>
          <p:cNvSpPr txBox="1"/>
          <p:nvPr/>
        </p:nvSpPr>
        <p:spPr>
          <a:xfrm>
            <a:off x="1493517" y="4262921"/>
            <a:ext cx="10153500" cy="2434500"/>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1000"/>
              </a:spcBef>
              <a:spcAft>
                <a:spcPts val="0"/>
              </a:spcAft>
              <a:buClr>
                <a:schemeClr val="dk1"/>
              </a:buClr>
              <a:buSzPts val="2800"/>
              <a:buFont typeface="Arial"/>
              <a:buNone/>
            </a:pPr>
            <a:r>
              <a:rPr lang="ru-RU" sz="2200" b="0" i="0" u="none" strike="noStrike" cap="none" dirty="0">
                <a:solidFill>
                  <a:srgbClr val="002060"/>
                </a:solidFill>
                <a:latin typeface="Arial"/>
                <a:ea typeface="Arial"/>
                <a:cs typeface="Arial"/>
                <a:sym typeface="Arial"/>
              </a:rPr>
              <a:t>„Sa ei pea endas midagi kiusamise pärast muutma, et teistele meeldida. Kui tunned kiusamise tõttu, et oled saamatu või ise süüdi, siis tea, et kiusaja just seda tahabki. Sind kiusates ta tunneb ennast tugeva ja tähtsana. Kiusaja on sageli ise ebakindel ja vajab abi“.</a:t>
            </a:r>
            <a:endParaRPr sz="2200" b="0" i="0" u="none" strike="noStrike" cap="none" dirty="0">
              <a:solidFill>
                <a:srgbClr val="000000"/>
              </a:solidFill>
              <a:latin typeface="Arial"/>
              <a:ea typeface="Arial"/>
              <a:cs typeface="Arial"/>
              <a:sym typeface="Arial"/>
            </a:endParaRPr>
          </a:p>
          <a:p>
            <a:pPr marL="50800" marR="0" lvl="0" indent="0" algn="l" rtl="0">
              <a:lnSpc>
                <a:spcPct val="90000"/>
              </a:lnSpc>
              <a:spcBef>
                <a:spcPts val="1000"/>
              </a:spcBef>
              <a:spcAft>
                <a:spcPts val="0"/>
              </a:spcAft>
              <a:buClr>
                <a:srgbClr val="000000"/>
              </a:buClr>
              <a:buSzPts val="2400"/>
              <a:buFont typeface="Arial"/>
              <a:buNone/>
            </a:pPr>
            <a:r>
              <a:rPr lang="ru-RU" sz="2200" b="1" i="0" u="none" strike="noStrike" cap="none" dirty="0">
                <a:solidFill>
                  <a:srgbClr val="002060"/>
                </a:solidFill>
                <a:latin typeface="Arial"/>
                <a:ea typeface="Arial"/>
                <a:cs typeface="Arial"/>
                <a:sym typeface="Arial"/>
              </a:rPr>
              <a:t>Soovitus õpetajale: </a:t>
            </a:r>
            <a:r>
              <a:rPr lang="ru-RU" sz="2200" b="0" i="0" u="none" strike="noStrike" cap="none" dirty="0">
                <a:solidFill>
                  <a:srgbClr val="002060"/>
                </a:solidFill>
                <a:latin typeface="Arial"/>
                <a:ea typeface="Arial"/>
                <a:cs typeface="Arial"/>
                <a:sym typeface="Arial"/>
              </a:rPr>
              <a:t>an</a:t>
            </a:r>
            <a:r>
              <a:rPr lang="ru-RU" sz="2200" dirty="0">
                <a:solidFill>
                  <a:srgbClr val="002060"/>
                </a:solidFill>
              </a:rPr>
              <a:t>d</a:t>
            </a:r>
            <a:r>
              <a:rPr lang="ru-RU" sz="2200" b="0" i="0" u="none" strike="noStrike" cap="none" dirty="0">
                <a:solidFill>
                  <a:srgbClr val="002060"/>
                </a:solidFill>
                <a:latin typeface="Arial"/>
                <a:ea typeface="Arial"/>
                <a:cs typeface="Arial"/>
                <a:sym typeface="Arial"/>
              </a:rPr>
              <a:t>a selge sõnum tervele klassile, et kiusamine ei ole lubatud; ära sildista ohvrit ega kiusajat, rõhuta pealvaatajate rolli.</a:t>
            </a:r>
            <a:endParaRPr sz="2200" b="0" i="0" u="none" strike="noStrike" cap="none" dirty="0">
              <a:solidFill>
                <a:srgbClr val="002060"/>
              </a:solidFill>
              <a:latin typeface="Arial"/>
              <a:ea typeface="Arial"/>
              <a:cs typeface="Arial"/>
              <a:sym typeface="Arial"/>
            </a:endParaRPr>
          </a:p>
          <a:p>
            <a:pPr marL="50800" marR="0" lvl="0" indent="0" algn="l" rtl="0">
              <a:lnSpc>
                <a:spcPct val="90000"/>
              </a:lnSpc>
              <a:spcBef>
                <a:spcPts val="1000"/>
              </a:spcBef>
              <a:spcAft>
                <a:spcPts val="0"/>
              </a:spcAft>
              <a:buClr>
                <a:srgbClr val="000000"/>
              </a:buClr>
              <a:buSzPts val="2400"/>
              <a:buFont typeface="Arial"/>
              <a:buNone/>
            </a:pPr>
            <a:endParaRPr sz="2400" b="0" i="0" u="none" strike="noStrike" cap="none" dirty="0">
              <a:solidFill>
                <a:srgbClr val="000000"/>
              </a:solidFill>
              <a:latin typeface="Arial"/>
              <a:ea typeface="Arial"/>
              <a:cs typeface="Arial"/>
              <a:sym typeface="Arial"/>
            </a:endParaRPr>
          </a:p>
          <a:p>
            <a:pPr marL="50800" marR="0" lvl="0" indent="0" algn="l" rtl="0">
              <a:lnSpc>
                <a:spcPct val="90000"/>
              </a:lnSpc>
              <a:spcBef>
                <a:spcPts val="1000"/>
              </a:spcBef>
              <a:spcAft>
                <a:spcPts val="0"/>
              </a:spcAft>
              <a:buClr>
                <a:schemeClr val="dk1"/>
              </a:buClr>
              <a:buSzPts val="2800"/>
              <a:buFont typeface="Arial"/>
              <a:buNone/>
            </a:pPr>
            <a:endParaRPr sz="2400" b="0" i="0" u="none" strike="noStrike" cap="none" dirty="0">
              <a:solidFill>
                <a:srgbClr val="00206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dirty="0">
              <a:solidFill>
                <a:srgbClr val="002060"/>
              </a:solidFill>
              <a:latin typeface="Arial"/>
              <a:ea typeface="Arial"/>
              <a:cs typeface="Arial"/>
              <a:sym typeface="Arial"/>
            </a:endParaRPr>
          </a:p>
        </p:txBody>
      </p:sp>
      <p:sp>
        <p:nvSpPr>
          <p:cNvPr id="621" name="Google Shape;621;g9d39679a95_0_54"/>
          <p:cNvSpPr/>
          <p:nvPr/>
        </p:nvSpPr>
        <p:spPr>
          <a:xfrm>
            <a:off x="1587259" y="3868772"/>
            <a:ext cx="37479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400" b="0" i="0" u="none" strike="noStrike" cap="none">
                <a:solidFill>
                  <a:srgbClr val="002060"/>
                </a:solidFill>
                <a:latin typeface="Arial"/>
                <a:ea typeface="Arial"/>
                <a:cs typeface="Arial"/>
                <a:sym typeface="Arial"/>
              </a:rPr>
              <a:t> </a:t>
            </a:r>
            <a:r>
              <a:rPr lang="ru-RU" sz="2800" b="1" i="0" u="none" strike="noStrike" cap="none">
                <a:solidFill>
                  <a:srgbClr val="002060"/>
                </a:solidFill>
                <a:latin typeface="Arial"/>
                <a:ea typeface="Arial"/>
                <a:cs typeface="Arial"/>
                <a:sym typeface="Arial"/>
              </a:rPr>
              <a:t>KASULIK NÕUANNE</a:t>
            </a:r>
            <a:endParaRPr sz="2800" b="0" i="0" u="none" strike="noStrike" cap="none">
              <a:solidFill>
                <a:srgbClr val="000000"/>
              </a:solidFill>
              <a:latin typeface="Arial"/>
              <a:ea typeface="Arial"/>
              <a:cs typeface="Arial"/>
              <a:sym typeface="Arial"/>
            </a:endParaRPr>
          </a:p>
        </p:txBody>
      </p:sp>
      <p:pic>
        <p:nvPicPr>
          <p:cNvPr id="622" name="Google Shape;622;g9d39679a95_0_54"/>
          <p:cNvPicPr preferRelativeResize="0"/>
          <p:nvPr/>
        </p:nvPicPr>
        <p:blipFill rotWithShape="1">
          <a:blip r:embed="rId3">
            <a:alphaModFix/>
          </a:blip>
          <a:srcRect t="911" r="57901"/>
          <a:stretch/>
        </p:blipFill>
        <p:spPr>
          <a:xfrm>
            <a:off x="757184" y="1971573"/>
            <a:ext cx="750251" cy="574490"/>
          </a:xfrm>
          <a:prstGeom prst="rect">
            <a:avLst/>
          </a:prstGeom>
          <a:noFill/>
          <a:ln>
            <a:noFill/>
          </a:ln>
        </p:spPr>
      </p:pic>
      <p:pic>
        <p:nvPicPr>
          <p:cNvPr id="623" name="Google Shape;623;g9d39679a95_0_54"/>
          <p:cNvPicPr preferRelativeResize="0"/>
          <p:nvPr/>
        </p:nvPicPr>
        <p:blipFill rotWithShape="1">
          <a:blip r:embed="rId3">
            <a:alphaModFix/>
          </a:blip>
          <a:srcRect l="60322" t="-1822"/>
          <a:stretch/>
        </p:blipFill>
        <p:spPr>
          <a:xfrm>
            <a:off x="757184" y="3795999"/>
            <a:ext cx="736334" cy="592098"/>
          </a:xfrm>
          <a:prstGeom prst="rect">
            <a:avLst/>
          </a:prstGeom>
          <a:noFill/>
          <a:ln>
            <a:noFill/>
          </a:ln>
        </p:spPr>
      </p:pic>
      <p:pic>
        <p:nvPicPr>
          <p:cNvPr id="624" name="Google Shape;624;g9d39679a95_0_54"/>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g9e40148c1d_0_135"/>
          <p:cNvSpPr txBox="1">
            <a:spLocks noGrp="1"/>
          </p:cNvSpPr>
          <p:nvPr>
            <p:ph type="title"/>
          </p:nvPr>
        </p:nvSpPr>
        <p:spPr>
          <a:xfrm>
            <a:off x="1530219" y="2472612"/>
            <a:ext cx="9853127" cy="2397968"/>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SzPts val="3200"/>
              <a:buNone/>
            </a:pPr>
            <a:r>
              <a:rPr lang="ru-RU">
                <a:solidFill>
                  <a:schemeClr val="dk1"/>
                </a:solidFill>
              </a:rPr>
              <a:t>“KIUSAMISEST VABAKS!” MEESKOND SOOVITAB KASULIKKE MATERJALE </a:t>
            </a:r>
            <a:br>
              <a:rPr lang="ru-RU">
                <a:solidFill>
                  <a:schemeClr val="dk1"/>
                </a:solidFill>
              </a:rPr>
            </a:br>
            <a:r>
              <a:rPr lang="ru-RU">
                <a:solidFill>
                  <a:schemeClr val="dk1"/>
                </a:solidFill>
              </a:rPr>
              <a:t>ISESEISVAKS LUGEMISEKS</a:t>
            </a:r>
            <a:endParaRPr/>
          </a:p>
        </p:txBody>
      </p:sp>
      <p:pic>
        <p:nvPicPr>
          <p:cNvPr id="642" name="Google Shape;642;g9e40148c1d_0_135"/>
          <p:cNvPicPr preferRelativeResize="0"/>
          <p:nvPr/>
        </p:nvPicPr>
        <p:blipFill rotWithShape="1">
          <a:blip r:embed="rId3">
            <a:alphaModFix/>
          </a:blip>
          <a:srcRect t="5226" b="15218"/>
          <a:stretch/>
        </p:blipFill>
        <p:spPr>
          <a:xfrm>
            <a:off x="0" y="0"/>
            <a:ext cx="12191999" cy="1185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4"/>
          <p:cNvSpPr txBox="1">
            <a:spLocks noGrp="1"/>
          </p:cNvSpPr>
          <p:nvPr>
            <p:ph type="body" idx="1"/>
          </p:nvPr>
        </p:nvSpPr>
        <p:spPr>
          <a:xfrm>
            <a:off x="6144980" y="2843823"/>
            <a:ext cx="5214600" cy="2603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ru-RU" sz="2200">
                <a:solidFill>
                  <a:schemeClr val="dk1"/>
                </a:solidFill>
              </a:rPr>
              <a:t>Umbes </a:t>
            </a:r>
            <a:r>
              <a:rPr lang="ru-RU" sz="2200" b="1">
                <a:solidFill>
                  <a:schemeClr val="dk1"/>
                </a:solidFill>
              </a:rPr>
              <a:t>iga viies laps</a:t>
            </a:r>
            <a:r>
              <a:rPr lang="ru-RU" sz="2200">
                <a:solidFill>
                  <a:schemeClr val="dk1"/>
                </a:solidFill>
              </a:rPr>
              <a:t> </a:t>
            </a:r>
            <a:r>
              <a:rPr lang="ru-RU" sz="2200" b="1">
                <a:solidFill>
                  <a:schemeClr val="dk1"/>
                </a:solidFill>
              </a:rPr>
              <a:t>Eestis</a:t>
            </a:r>
            <a:r>
              <a:rPr lang="ru-RU" sz="2200">
                <a:solidFill>
                  <a:schemeClr val="dk1"/>
                </a:solidFill>
              </a:rPr>
              <a:t> kogeb kiusamist</a:t>
            </a:r>
            <a:r>
              <a:rPr lang="ru-RU" sz="2200"/>
              <a:t> </a:t>
            </a:r>
            <a:r>
              <a:rPr lang="ru-RU" sz="2200">
                <a:solidFill>
                  <a:schemeClr val="dk1"/>
                </a:solidFill>
              </a:rPr>
              <a:t>vähemalt kahel-kolmel korral kuus. </a:t>
            </a:r>
            <a:br>
              <a:rPr lang="ru-RU" sz="2200">
                <a:solidFill>
                  <a:schemeClr val="dk1"/>
                </a:solidFill>
              </a:rPr>
            </a:br>
            <a:endParaRPr sz="2200">
              <a:solidFill>
                <a:schemeClr val="dk1"/>
              </a:solidFill>
            </a:endParaRPr>
          </a:p>
          <a:p>
            <a:pPr marL="50800" lvl="0" indent="0" algn="l" rtl="0">
              <a:lnSpc>
                <a:spcPct val="90000"/>
              </a:lnSpc>
              <a:spcBef>
                <a:spcPts val="1000"/>
              </a:spcBef>
              <a:spcAft>
                <a:spcPts val="0"/>
              </a:spcAft>
              <a:buSzPts val="2800"/>
              <a:buNone/>
            </a:pPr>
            <a:r>
              <a:rPr lang="ru-RU" sz="2200">
                <a:solidFill>
                  <a:schemeClr val="dk1"/>
                </a:solidFill>
              </a:rPr>
              <a:t>Ise on teisi kiusanud iga kümnes laps, kusjuures 5%</a:t>
            </a:r>
            <a:r>
              <a:rPr lang="ru-RU" sz="2200"/>
              <a:t> </a:t>
            </a:r>
            <a:r>
              <a:rPr lang="ru-RU" sz="2200">
                <a:solidFill>
                  <a:schemeClr val="dk1"/>
                </a:solidFill>
              </a:rPr>
              <a:t>lastest on kiusaja/ohvri kaksikrollis.  (PISA, 2015, 2019)</a:t>
            </a:r>
            <a:endParaRPr sz="2200">
              <a:solidFill>
                <a:schemeClr val="dk1"/>
              </a:solidFill>
            </a:endParaRPr>
          </a:p>
        </p:txBody>
      </p:sp>
      <p:sp>
        <p:nvSpPr>
          <p:cNvPr id="97" name="Google Shape;97;p24"/>
          <p:cNvSpPr/>
          <p:nvPr/>
        </p:nvSpPr>
        <p:spPr>
          <a:xfrm>
            <a:off x="5511350" y="997476"/>
            <a:ext cx="6221100" cy="836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ru-RU" sz="2800" b="1" i="0" u="none" strike="noStrike" cap="none">
                <a:solidFill>
                  <a:srgbClr val="000000"/>
                </a:solidFill>
                <a:latin typeface="Arial"/>
                <a:ea typeface="Arial"/>
                <a:cs typeface="Arial"/>
                <a:sym typeface="Arial"/>
              </a:rPr>
              <a:t>Miks me p</a:t>
            </a:r>
            <a:r>
              <a:rPr lang="ru-RU" sz="2800" b="1"/>
              <a:t>eame kiusamise ennetamisega tegelema</a:t>
            </a:r>
            <a:r>
              <a:rPr lang="ru-RU" sz="2800" b="1" i="0" u="none" strike="noStrike" cap="none">
                <a:solidFill>
                  <a:srgbClr val="000000"/>
                </a:solidFill>
                <a:latin typeface="Arial"/>
                <a:ea typeface="Arial"/>
                <a:cs typeface="Arial"/>
                <a:sym typeface="Arial"/>
              </a:rPr>
              <a:t>? </a:t>
            </a:r>
            <a:endParaRPr sz="2800" b="1"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endParaRPr sz="2800" b="1"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2800" b="1" i="0" u="none" strike="noStrike" cap="none">
                <a:solidFill>
                  <a:srgbClr val="000000"/>
                </a:solidFill>
                <a:latin typeface="Arial"/>
                <a:ea typeface="Arial"/>
                <a:cs typeface="Arial"/>
                <a:sym typeface="Arial"/>
              </a:rPr>
              <a:t>KOOLIKIUSAMISE MASTAAP</a:t>
            </a:r>
            <a:endParaRPr sz="2800" b="1" i="0" u="none" strike="noStrike" cap="none">
              <a:solidFill>
                <a:srgbClr val="000000"/>
              </a:solidFill>
              <a:latin typeface="Arial"/>
              <a:ea typeface="Arial"/>
              <a:cs typeface="Arial"/>
              <a:sym typeface="Arial"/>
            </a:endParaRPr>
          </a:p>
        </p:txBody>
      </p:sp>
      <p:pic>
        <p:nvPicPr>
          <p:cNvPr id="98" name="Google Shape;98;p24"/>
          <p:cNvPicPr preferRelativeResize="0"/>
          <p:nvPr/>
        </p:nvPicPr>
        <p:blipFill rotWithShape="1">
          <a:blip r:embed="rId3">
            <a:alphaModFix/>
          </a:blip>
          <a:srcRect l="6188" t="6279" r="4865"/>
          <a:stretch/>
        </p:blipFill>
        <p:spPr>
          <a:xfrm>
            <a:off x="543865" y="1755563"/>
            <a:ext cx="5408563" cy="448032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32"/>
          <p:cNvSpPr txBox="1">
            <a:spLocks noGrp="1"/>
          </p:cNvSpPr>
          <p:nvPr>
            <p:ph type="title"/>
          </p:nvPr>
        </p:nvSpPr>
        <p:spPr>
          <a:xfrm>
            <a:off x="3616225" y="6014101"/>
            <a:ext cx="5316900" cy="610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3200" b="0">
                <a:solidFill>
                  <a:srgbClr val="000000"/>
                </a:solidFill>
                <a:uFill>
                  <a:noFill/>
                </a:uFill>
                <a:hlinkClick r:id="rId3">
                  <a:extLst>
                    <a:ext uri="{A12FA001-AC4F-418D-AE19-62706E023703}">
                      <ahyp:hlinkClr xmlns:ahyp="http://schemas.microsoft.com/office/drawing/2018/hyperlinkcolor" val="tx"/>
                    </a:ext>
                  </a:extLst>
                </a:hlinkClick>
              </a:rPr>
              <a:t>www.kiusamisestvabaks.ee</a:t>
            </a:r>
            <a:br>
              <a:rPr lang="ru-RU" sz="3200" b="0">
                <a:solidFill>
                  <a:srgbClr val="000000"/>
                </a:solidFill>
              </a:rPr>
            </a:br>
            <a:endParaRPr b="0"/>
          </a:p>
        </p:txBody>
      </p:sp>
      <p:pic>
        <p:nvPicPr>
          <p:cNvPr id="648" name="Google Shape;648;p32"/>
          <p:cNvPicPr preferRelativeResize="0"/>
          <p:nvPr/>
        </p:nvPicPr>
        <p:blipFill rotWithShape="1">
          <a:blip r:embed="rId4">
            <a:alphaModFix/>
          </a:blip>
          <a:srcRect/>
          <a:stretch/>
        </p:blipFill>
        <p:spPr>
          <a:xfrm>
            <a:off x="2147171" y="2577779"/>
            <a:ext cx="7752300" cy="3200044"/>
          </a:xfrm>
          <a:prstGeom prst="rect">
            <a:avLst/>
          </a:prstGeom>
          <a:noFill/>
          <a:ln>
            <a:noFill/>
          </a:ln>
        </p:spPr>
      </p:pic>
      <p:sp>
        <p:nvSpPr>
          <p:cNvPr id="649" name="Google Shape;649;p32"/>
          <p:cNvSpPr txBox="1">
            <a:spLocks noGrp="1"/>
          </p:cNvSpPr>
          <p:nvPr>
            <p:ph type="title"/>
          </p:nvPr>
        </p:nvSpPr>
        <p:spPr>
          <a:xfrm>
            <a:off x="2214300" y="1858500"/>
            <a:ext cx="7763400" cy="48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a:solidFill>
                  <a:srgbClr val="000000"/>
                </a:solidFill>
              </a:rPr>
              <a:t>ROHKEM INFOT PROGRAMMI KOHTA</a:t>
            </a:r>
            <a:endParaRPr>
              <a:solidFill>
                <a:srgbClr val="000000"/>
              </a:solidFill>
            </a:endParaRPr>
          </a:p>
        </p:txBody>
      </p:sp>
      <p:pic>
        <p:nvPicPr>
          <p:cNvPr id="650" name="Google Shape;650;p32"/>
          <p:cNvPicPr preferRelativeResize="0"/>
          <p:nvPr/>
        </p:nvPicPr>
        <p:blipFill rotWithShape="1">
          <a:blip r:embed="rId5">
            <a:alphaModFix/>
          </a:blip>
          <a:srcRect t="5226" b="15218"/>
          <a:stretch/>
        </p:blipFill>
        <p:spPr>
          <a:xfrm>
            <a:off x="0" y="0"/>
            <a:ext cx="12191999" cy="11851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Shape 655"/>
        <p:cNvGrpSpPr/>
        <p:nvPr/>
      </p:nvGrpSpPr>
      <p:grpSpPr>
        <a:xfrm>
          <a:off x="0" y="0"/>
          <a:ext cx="0" cy="0"/>
          <a:chOff x="0" y="0"/>
          <a:chExt cx="0" cy="0"/>
        </a:xfrm>
      </p:grpSpPr>
      <p:sp>
        <p:nvSpPr>
          <p:cNvPr id="656" name="Google Shape;656;g90a59ce6a2_0_15"/>
          <p:cNvSpPr txBox="1"/>
          <p:nvPr/>
        </p:nvSpPr>
        <p:spPr>
          <a:xfrm>
            <a:off x="1957074" y="1923025"/>
            <a:ext cx="9286313" cy="5259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4400"/>
              <a:buFont typeface="Arial"/>
              <a:buNone/>
            </a:pPr>
            <a:r>
              <a:rPr lang="ru-RU" sz="2300" b="0" i="0" u="none" strike="noStrike" cap="none">
                <a:solidFill>
                  <a:srgbClr val="000000"/>
                </a:solidFill>
                <a:latin typeface="Arial"/>
                <a:ea typeface="Arial"/>
                <a:cs typeface="Arial"/>
                <a:sym typeface="Arial"/>
              </a:rPr>
              <a:t>Soovitame jälgida </a:t>
            </a:r>
            <a:r>
              <a:rPr lang="ru-RU" sz="3200" b="1" i="0" u="none" strike="noStrike" cap="none">
                <a:solidFill>
                  <a:srgbClr val="000000"/>
                </a:solidFill>
                <a:latin typeface="Arial"/>
                <a:ea typeface="Arial"/>
                <a:cs typeface="Arial"/>
                <a:sym typeface="Arial"/>
              </a:rPr>
              <a:t>Facebooki </a:t>
            </a:r>
            <a:r>
              <a:rPr lang="ru-RU" sz="2300" b="0" i="0" u="none" strike="noStrike" cap="none">
                <a:solidFill>
                  <a:srgbClr val="000000"/>
                </a:solidFill>
                <a:latin typeface="Arial"/>
                <a:ea typeface="Arial"/>
                <a:cs typeface="Arial"/>
                <a:sym typeface="Arial"/>
              </a:rPr>
              <a:t>lehte</a:t>
            </a:r>
            <a:r>
              <a:rPr lang="ru-RU" sz="3200" b="0" i="0" u="none" strike="noStrike" cap="none">
                <a:solidFill>
                  <a:srgbClr val="000000"/>
                </a:solidFill>
                <a:latin typeface="Arial"/>
                <a:ea typeface="Arial"/>
                <a:cs typeface="Arial"/>
                <a:sym typeface="Arial"/>
              </a:rPr>
              <a:t> </a:t>
            </a:r>
            <a:r>
              <a:rPr lang="ru-RU" sz="2300" b="1" i="0" u="none" strike="noStrike" cap="none">
                <a:solidFill>
                  <a:srgbClr val="000000"/>
                </a:solidFill>
                <a:latin typeface="Arial"/>
                <a:ea typeface="Arial"/>
                <a:cs typeface="Arial"/>
                <a:sym typeface="Arial"/>
              </a:rPr>
              <a:t>“</a:t>
            </a:r>
            <a:r>
              <a:rPr lang="ru-RU" sz="2300" b="1" i="0" u="sng" strike="noStrike" cap="none">
                <a:solidFill>
                  <a:schemeClr val="hlink"/>
                </a:solidFill>
                <a:latin typeface="Arial"/>
                <a:ea typeface="Arial"/>
                <a:cs typeface="Arial"/>
                <a:sym typeface="Arial"/>
                <a:hlinkClick r:id="rId3"/>
              </a:rPr>
              <a:t>Kiusamisest vabaks</a:t>
            </a:r>
            <a:r>
              <a:rPr lang="ru-RU" sz="2300" b="1" i="0" u="none" strike="noStrike" cap="none">
                <a:solidFill>
                  <a:srgbClr val="000000"/>
                </a:solidFill>
                <a:latin typeface="Arial"/>
                <a:ea typeface="Arial"/>
                <a:cs typeface="Arial"/>
                <a:sym typeface="Arial"/>
              </a:rPr>
              <a:t>”</a:t>
            </a:r>
            <a:r>
              <a:rPr lang="ru-RU" sz="2300" b="0" i="0" u="none" strike="noStrike" cap="none">
                <a:solidFill>
                  <a:srgbClr val="000000"/>
                </a:solidFill>
                <a:latin typeface="Arial"/>
                <a:ea typeface="Arial"/>
                <a:cs typeface="Arial"/>
                <a:sym typeface="Arial"/>
              </a:rPr>
              <a:t>. </a:t>
            </a:r>
            <a:endParaRPr sz="1600" b="0" i="0" u="none" strike="noStrike" cap="none">
              <a:solidFill>
                <a:srgbClr val="000000"/>
              </a:solidFill>
              <a:highlight>
                <a:srgbClr val="FFFFFF"/>
              </a:highlight>
              <a:latin typeface="Arial"/>
              <a:ea typeface="Arial"/>
              <a:cs typeface="Arial"/>
              <a:sym typeface="Arial"/>
            </a:endParaRPr>
          </a:p>
        </p:txBody>
      </p:sp>
      <p:pic>
        <p:nvPicPr>
          <p:cNvPr id="657" name="Google Shape;657;g90a59ce6a2_0_15"/>
          <p:cNvPicPr preferRelativeResize="0"/>
          <p:nvPr/>
        </p:nvPicPr>
        <p:blipFill rotWithShape="1">
          <a:blip r:embed="rId4">
            <a:alphaModFix/>
          </a:blip>
          <a:srcRect/>
          <a:stretch/>
        </p:blipFill>
        <p:spPr>
          <a:xfrm>
            <a:off x="1045750" y="1730301"/>
            <a:ext cx="911325" cy="911325"/>
          </a:xfrm>
          <a:prstGeom prst="rect">
            <a:avLst/>
          </a:prstGeom>
          <a:noFill/>
          <a:ln>
            <a:noFill/>
          </a:ln>
        </p:spPr>
      </p:pic>
      <p:pic>
        <p:nvPicPr>
          <p:cNvPr id="658" name="Google Shape;658;g90a59ce6a2_0_15"/>
          <p:cNvPicPr preferRelativeResize="0"/>
          <p:nvPr/>
        </p:nvPicPr>
        <p:blipFill rotWithShape="1">
          <a:blip r:embed="rId5">
            <a:alphaModFix/>
          </a:blip>
          <a:srcRect l="34489" t="15180" r="17206" b="35652"/>
          <a:stretch/>
        </p:blipFill>
        <p:spPr>
          <a:xfrm>
            <a:off x="2872675" y="2641625"/>
            <a:ext cx="6804149" cy="3679000"/>
          </a:xfrm>
          <a:prstGeom prst="rect">
            <a:avLst/>
          </a:prstGeom>
          <a:noFill/>
          <a:ln>
            <a:noFill/>
          </a:ln>
        </p:spPr>
      </p:pic>
      <p:pic>
        <p:nvPicPr>
          <p:cNvPr id="659" name="Google Shape;659;g90a59ce6a2_0_15"/>
          <p:cNvPicPr preferRelativeResize="0"/>
          <p:nvPr/>
        </p:nvPicPr>
        <p:blipFill rotWithShape="1">
          <a:blip r:embed="rId6">
            <a:alphaModFix/>
          </a:blip>
          <a:srcRect t="5226" b="15218"/>
          <a:stretch/>
        </p:blipFill>
        <p:spPr>
          <a:xfrm>
            <a:off x="0" y="0"/>
            <a:ext cx="12191999" cy="11851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Shape 664"/>
        <p:cNvGrpSpPr/>
        <p:nvPr/>
      </p:nvGrpSpPr>
      <p:grpSpPr>
        <a:xfrm>
          <a:off x="0" y="0"/>
          <a:ext cx="0" cy="0"/>
          <a:chOff x="0" y="0"/>
          <a:chExt cx="0" cy="0"/>
        </a:xfrm>
      </p:grpSpPr>
      <p:sp>
        <p:nvSpPr>
          <p:cNvPr id="665" name="Google Shape;665;g928d8f59ee_2_7"/>
          <p:cNvSpPr txBox="1">
            <a:spLocks noGrp="1"/>
          </p:cNvSpPr>
          <p:nvPr>
            <p:ph type="title"/>
          </p:nvPr>
        </p:nvSpPr>
        <p:spPr>
          <a:xfrm>
            <a:off x="475861" y="1763275"/>
            <a:ext cx="11290041" cy="55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a:solidFill>
                  <a:srgbClr val="000000"/>
                </a:solidFill>
              </a:rPr>
              <a:t>SÕBER KARU MOBIILIRAKENDUS LASTEVANEMATELE</a:t>
            </a:r>
            <a:endParaRPr>
              <a:solidFill>
                <a:srgbClr val="000000"/>
              </a:solidFill>
            </a:endParaRPr>
          </a:p>
        </p:txBody>
      </p:sp>
      <p:pic>
        <p:nvPicPr>
          <p:cNvPr id="666" name="Google Shape;666;g928d8f59ee_2_7" descr="MTÜ Lastekaitse Liidu ja Wise OÜ koostöös valminud Sõber Karu mobiilirakendus on tööriist lapsevanemale, mis suunab lapsega veedetud aega paremini planeerima ja täisväärtuslikult kasutama. &#10;&#10;Sõber Karu suunab vanemat oma lapse arengut loovalt toetama ja aitab tal kasvada heaks kaaslaseks.&#10;&#10;Vanemad on need, kellel on esmane kohustus last hoida, kaitsta ning tagada tema eakohane ja igakülgne areng. Last tuleb kaitsta nii vaimse kui ka füüsilise vägivalla, hooletussejätmise ja muude ohtude eest. Et laps ei satuks kiusajaks, kiusatavaks ega jääks ka passiivse kõrvaltvaataja rolli, peab ta õppima positiivseid sotsiaalseid oskusi. Lapsel on õigus kiusamisvabale elule ning hooliv ja teadlik vanem saab teda selles toetada, õpetades talle olulisi põhiväärtusi – julgust, hoolivust, sallivust ja austust.&#10;&#10;Vaata lähemalt: http://kiusamisestvabaks.ee/soberkaruapp">
            <a:hlinkClick r:id="rId3"/>
          </p:cNvPr>
          <p:cNvPicPr preferRelativeResize="0"/>
          <p:nvPr/>
        </p:nvPicPr>
        <p:blipFill rotWithShape="1">
          <a:blip r:embed="rId4">
            <a:alphaModFix/>
          </a:blip>
          <a:srcRect/>
          <a:stretch/>
        </p:blipFill>
        <p:spPr>
          <a:xfrm>
            <a:off x="838200" y="2511088"/>
            <a:ext cx="4838700" cy="3629025"/>
          </a:xfrm>
          <a:prstGeom prst="rect">
            <a:avLst/>
          </a:prstGeom>
          <a:noFill/>
          <a:ln>
            <a:noFill/>
          </a:ln>
        </p:spPr>
      </p:pic>
      <p:pic>
        <p:nvPicPr>
          <p:cNvPr id="667" name="Google Shape;667;g928d8f59ee_2_7"/>
          <p:cNvPicPr preferRelativeResize="0"/>
          <p:nvPr/>
        </p:nvPicPr>
        <p:blipFill rotWithShape="1">
          <a:blip r:embed="rId5">
            <a:alphaModFix/>
          </a:blip>
          <a:srcRect/>
          <a:stretch/>
        </p:blipFill>
        <p:spPr>
          <a:xfrm>
            <a:off x="6203725" y="2511100"/>
            <a:ext cx="5126002" cy="3629025"/>
          </a:xfrm>
          <a:prstGeom prst="rect">
            <a:avLst/>
          </a:prstGeom>
          <a:noFill/>
          <a:ln>
            <a:noFill/>
          </a:ln>
        </p:spPr>
      </p:pic>
      <p:pic>
        <p:nvPicPr>
          <p:cNvPr id="668" name="Google Shape;668;g928d8f59ee_2_7"/>
          <p:cNvPicPr preferRelativeResize="0"/>
          <p:nvPr/>
        </p:nvPicPr>
        <p:blipFill rotWithShape="1">
          <a:blip r:embed="rId6">
            <a:alphaModFix/>
          </a:blip>
          <a:srcRect t="5226" b="15218"/>
          <a:stretch/>
        </p:blipFill>
        <p:spPr>
          <a:xfrm>
            <a:off x="0" y="0"/>
            <a:ext cx="12191999" cy="11851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Shape 672"/>
        <p:cNvGrpSpPr/>
        <p:nvPr/>
      </p:nvGrpSpPr>
      <p:grpSpPr>
        <a:xfrm>
          <a:off x="0" y="0"/>
          <a:ext cx="0" cy="0"/>
          <a:chOff x="0" y="0"/>
          <a:chExt cx="0" cy="0"/>
        </a:xfrm>
      </p:grpSpPr>
      <p:sp>
        <p:nvSpPr>
          <p:cNvPr id="673" name="Google Shape;673;p40"/>
          <p:cNvSpPr txBox="1">
            <a:spLocks noGrp="1"/>
          </p:cNvSpPr>
          <p:nvPr>
            <p:ph type="body" idx="1"/>
          </p:nvPr>
        </p:nvSpPr>
        <p:spPr>
          <a:xfrm>
            <a:off x="1508250" y="2041125"/>
            <a:ext cx="6570600" cy="22689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SzPts val="2800"/>
              <a:buNone/>
            </a:pPr>
            <a:r>
              <a:rPr lang="ru-RU" sz="2200" b="1">
                <a:solidFill>
                  <a:srgbClr val="000000"/>
                </a:solidFill>
              </a:rPr>
              <a:t>Julgustage ja tunnustage last, kui ta on hooliv, salliv, julge ja austab teisi. </a:t>
            </a:r>
            <a:endParaRPr sz="2200" b="1">
              <a:solidFill>
                <a:srgbClr val="000000"/>
              </a:solidFill>
            </a:endParaRPr>
          </a:p>
          <a:p>
            <a:pPr marL="0" lvl="0" indent="0" algn="ctr" rtl="0">
              <a:lnSpc>
                <a:spcPct val="80000"/>
              </a:lnSpc>
              <a:spcBef>
                <a:spcPts val="0"/>
              </a:spcBef>
              <a:spcAft>
                <a:spcPts val="0"/>
              </a:spcAft>
              <a:buSzPts val="2800"/>
              <a:buNone/>
            </a:pPr>
            <a:r>
              <a:rPr lang="ru-RU" sz="2200" b="1">
                <a:solidFill>
                  <a:srgbClr val="000000"/>
                </a:solidFill>
              </a:rPr>
              <a:t>Nii kinnistuvad käitumismudelid.</a:t>
            </a:r>
            <a:endParaRPr sz="2200">
              <a:solidFill>
                <a:srgbClr val="000000"/>
              </a:solidFill>
            </a:endParaRPr>
          </a:p>
          <a:p>
            <a:pPr marL="0" lvl="0" indent="0" algn="ctr" rtl="0">
              <a:lnSpc>
                <a:spcPct val="80000"/>
              </a:lnSpc>
              <a:spcBef>
                <a:spcPts val="1000"/>
              </a:spcBef>
              <a:spcAft>
                <a:spcPts val="0"/>
              </a:spcAft>
              <a:buSzPts val="2800"/>
              <a:buNone/>
            </a:pPr>
            <a:endParaRPr sz="2200">
              <a:solidFill>
                <a:srgbClr val="000000"/>
              </a:solidFill>
            </a:endParaRPr>
          </a:p>
          <a:p>
            <a:pPr marL="0" lvl="0" indent="0" algn="ctr" rtl="0">
              <a:lnSpc>
                <a:spcPct val="80000"/>
              </a:lnSpc>
              <a:spcBef>
                <a:spcPts val="0"/>
              </a:spcBef>
              <a:spcAft>
                <a:spcPts val="0"/>
              </a:spcAft>
              <a:buSzPts val="2800"/>
              <a:buNone/>
            </a:pPr>
            <a:r>
              <a:rPr lang="ru-RU" sz="2200">
                <a:solidFill>
                  <a:srgbClr val="000000"/>
                </a:solidFill>
              </a:rPr>
              <a:t>Laps, keda toetatakse, julgustatakse ja kiidetakse, tunneb end väärtustatuna </a:t>
            </a:r>
            <a:endParaRPr sz="2200">
              <a:solidFill>
                <a:srgbClr val="000000"/>
              </a:solidFill>
            </a:endParaRPr>
          </a:p>
          <a:p>
            <a:pPr marL="0" lvl="0" indent="0" algn="ctr" rtl="0">
              <a:lnSpc>
                <a:spcPct val="80000"/>
              </a:lnSpc>
              <a:spcBef>
                <a:spcPts val="0"/>
              </a:spcBef>
              <a:spcAft>
                <a:spcPts val="0"/>
              </a:spcAft>
              <a:buSzPts val="2800"/>
              <a:buNone/>
            </a:pPr>
            <a:r>
              <a:rPr lang="ru-RU" sz="2200">
                <a:solidFill>
                  <a:srgbClr val="000000"/>
                </a:solidFill>
              </a:rPr>
              <a:t>ja see peegeldub ka tema käitumisest.</a:t>
            </a:r>
            <a:endParaRPr sz="2200" b="1">
              <a:solidFill>
                <a:srgbClr val="000000"/>
              </a:solidFill>
            </a:endParaRPr>
          </a:p>
        </p:txBody>
      </p:sp>
      <p:pic>
        <p:nvPicPr>
          <p:cNvPr id="674" name="Google Shape;674;p40"/>
          <p:cNvPicPr preferRelativeResize="0"/>
          <p:nvPr/>
        </p:nvPicPr>
        <p:blipFill rotWithShape="1">
          <a:blip r:embed="rId3">
            <a:alphaModFix/>
          </a:blip>
          <a:srcRect l="43288" t="909"/>
          <a:stretch/>
        </p:blipFill>
        <p:spPr>
          <a:xfrm>
            <a:off x="8186650" y="1399750"/>
            <a:ext cx="2647713" cy="3694235"/>
          </a:xfrm>
          <a:prstGeom prst="rect">
            <a:avLst/>
          </a:prstGeom>
          <a:noFill/>
          <a:ln>
            <a:noFill/>
          </a:ln>
        </p:spPr>
      </p:pic>
      <p:sp>
        <p:nvSpPr>
          <p:cNvPr id="675" name="Google Shape;675;p40"/>
          <p:cNvSpPr txBox="1"/>
          <p:nvPr/>
        </p:nvSpPr>
        <p:spPr>
          <a:xfrm>
            <a:off x="1508250" y="5407675"/>
            <a:ext cx="5633400" cy="685200"/>
          </a:xfrm>
          <a:prstGeom prst="rect">
            <a:avLst/>
          </a:prstGeom>
          <a:noFill/>
          <a:ln>
            <a:noFill/>
          </a:ln>
        </p:spPr>
        <p:txBody>
          <a:bodyPr spcFirstLastPara="1" wrap="square" lIns="91425" tIns="91425" rIns="91425" bIns="91425" anchor="t" anchorCtr="0">
            <a:noAutofit/>
          </a:bodyPr>
          <a:lstStyle/>
          <a:p>
            <a:pPr marL="0" marR="0" lvl="0" indent="0" algn="l" rtl="0">
              <a:lnSpc>
                <a:spcPct val="124700"/>
              </a:lnSpc>
              <a:spcBef>
                <a:spcPts val="0"/>
              </a:spcBef>
              <a:spcAft>
                <a:spcPts val="0"/>
              </a:spcAft>
              <a:buClr>
                <a:srgbClr val="000000"/>
              </a:buClr>
              <a:buSzPts val="2300"/>
              <a:buFont typeface="Arial"/>
              <a:buNone/>
            </a:pPr>
            <a:r>
              <a:rPr lang="ru-RU" sz="2300" b="1" i="0" u="none" strike="noStrike" cap="none" dirty="0">
                <a:solidFill>
                  <a:srgbClr val="000000"/>
                </a:solidFill>
                <a:highlight>
                  <a:srgbClr val="FFFFFF"/>
                </a:highlight>
                <a:latin typeface="Arial"/>
                <a:ea typeface="Arial"/>
                <a:cs typeface="Arial"/>
                <a:sym typeface="Arial"/>
              </a:rPr>
              <a:t>Miks, millal ja kuidas last kiita, loe </a:t>
            </a:r>
            <a:r>
              <a:rPr lang="ru-RU" sz="2300" b="1" i="0" u="sng" strike="noStrike" cap="none" dirty="0">
                <a:solidFill>
                  <a:schemeClr val="hlink"/>
                </a:solidFill>
                <a:highlight>
                  <a:srgbClr val="FFFFFF"/>
                </a:highlight>
                <a:latin typeface="Arial"/>
                <a:ea typeface="Arial"/>
                <a:cs typeface="Arial"/>
                <a:sym typeface="Arial"/>
                <a:hlinkClick r:id="rId4"/>
              </a:rPr>
              <a:t>siit</a:t>
            </a:r>
            <a:r>
              <a:rPr lang="ru-RU" sz="2300" b="1" i="0" u="none" strike="noStrike" cap="none" dirty="0">
                <a:solidFill>
                  <a:srgbClr val="000000"/>
                </a:solidFill>
                <a:highlight>
                  <a:srgbClr val="FFFFFF"/>
                </a:highlight>
                <a:latin typeface="Arial"/>
                <a:ea typeface="Arial"/>
                <a:cs typeface="Arial"/>
                <a:sym typeface="Arial"/>
              </a:rPr>
              <a:t>.</a:t>
            </a:r>
            <a:endParaRPr sz="2300" b="1" i="0" u="none" strike="noStrike" cap="none" dirty="0">
              <a:solidFill>
                <a:srgbClr val="000000"/>
              </a:solidFill>
              <a:highlight>
                <a:srgbClr val="FFFFFF"/>
              </a:highlight>
              <a:latin typeface="Arial"/>
              <a:ea typeface="Arial"/>
              <a:cs typeface="Arial"/>
              <a:sym typeface="Arial"/>
            </a:endParaRPr>
          </a:p>
          <a:p>
            <a:pPr marL="0" marR="0" lvl="0" indent="0" algn="just" rtl="0">
              <a:lnSpc>
                <a:spcPct val="115000"/>
              </a:lnSpc>
              <a:spcBef>
                <a:spcPts val="600"/>
              </a:spcBef>
              <a:spcAft>
                <a:spcPts val="0"/>
              </a:spcAft>
              <a:buClr>
                <a:srgbClr val="000000"/>
              </a:buClr>
              <a:buSzPts val="1100"/>
              <a:buFont typeface="Arial"/>
              <a:buNone/>
            </a:pPr>
            <a:endParaRPr sz="1100" b="0" i="0" u="none" strike="noStrike" cap="none" dirty="0">
              <a:solidFill>
                <a:srgbClr val="000000"/>
              </a:solidFill>
              <a:latin typeface="Times New Roman"/>
              <a:ea typeface="Times New Roman"/>
              <a:cs typeface="Times New Roman"/>
              <a:sym typeface="Times New Roman"/>
            </a:endParaRPr>
          </a:p>
        </p:txBody>
      </p:sp>
      <p:sp>
        <p:nvSpPr>
          <p:cNvPr id="676" name="Google Shape;676;p40"/>
          <p:cNvSpPr txBox="1"/>
          <p:nvPr/>
        </p:nvSpPr>
        <p:spPr>
          <a:xfrm>
            <a:off x="1901043" y="1121861"/>
            <a:ext cx="5274197" cy="4821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3200"/>
              <a:buFont typeface="Arial"/>
              <a:buNone/>
            </a:pPr>
            <a:r>
              <a:rPr lang="ru-RU" sz="3200" b="1" i="0" u="none" strike="noStrike" cap="none">
                <a:solidFill>
                  <a:schemeClr val="dk1"/>
                </a:solidFill>
                <a:latin typeface="Arial"/>
                <a:ea typeface="Arial"/>
                <a:cs typeface="Arial"/>
                <a:sym typeface="Arial"/>
              </a:rPr>
              <a:t>HEA MÄRKAMINE</a:t>
            </a:r>
            <a:endParaRPr sz="3200" b="0" i="0" u="none" strike="noStrike" cap="none">
              <a:solidFill>
                <a:srgbClr val="000000"/>
              </a:solidFill>
              <a:latin typeface="Arial"/>
              <a:ea typeface="Arial"/>
              <a:cs typeface="Arial"/>
              <a:sym typeface="Arial"/>
            </a:endParaRPr>
          </a:p>
        </p:txBody>
      </p:sp>
      <p:pic>
        <p:nvPicPr>
          <p:cNvPr id="677" name="Google Shape;677;p40"/>
          <p:cNvPicPr preferRelativeResize="0"/>
          <p:nvPr/>
        </p:nvPicPr>
        <p:blipFill rotWithShape="1">
          <a:blip r:embed="rId5">
            <a:alphaModFix/>
          </a:blip>
          <a:srcRect/>
          <a:stretch/>
        </p:blipFill>
        <p:spPr>
          <a:xfrm>
            <a:off x="7402900" y="5263836"/>
            <a:ext cx="3843200" cy="7215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g9e4ccc3e29_0_8"/>
          <p:cNvPicPr preferRelativeResize="0"/>
          <p:nvPr/>
        </p:nvPicPr>
        <p:blipFill rotWithShape="1">
          <a:blip r:embed="rId3">
            <a:alphaModFix/>
          </a:blip>
          <a:srcRect t="9584" r="1757"/>
          <a:stretch/>
        </p:blipFill>
        <p:spPr>
          <a:xfrm>
            <a:off x="8581710" y="3255801"/>
            <a:ext cx="3144898" cy="3480849"/>
          </a:xfrm>
          <a:prstGeom prst="rect">
            <a:avLst/>
          </a:prstGeom>
          <a:noFill/>
          <a:ln>
            <a:noFill/>
          </a:ln>
        </p:spPr>
      </p:pic>
      <p:sp>
        <p:nvSpPr>
          <p:cNvPr id="684" name="Google Shape;684;g9e4ccc3e29_0_8"/>
          <p:cNvSpPr txBox="1">
            <a:spLocks noGrp="1"/>
          </p:cNvSpPr>
          <p:nvPr>
            <p:ph type="body" idx="1"/>
          </p:nvPr>
        </p:nvSpPr>
        <p:spPr>
          <a:xfrm>
            <a:off x="886408" y="2332652"/>
            <a:ext cx="10748865" cy="116569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00"/>
              <a:buNone/>
            </a:pPr>
            <a:r>
              <a:rPr lang="ru-RU" sz="2200">
                <a:highlight>
                  <a:srgbClr val="FFFFFF"/>
                </a:highlight>
              </a:rPr>
              <a:t>Abimaterjal selle kohta, kuidas küberkiusamist ära tunda, ennetada ja lõpetada</a:t>
            </a:r>
            <a:r>
              <a:rPr lang="ru-RU" sz="2200">
                <a:solidFill>
                  <a:srgbClr val="000000"/>
                </a:solidFill>
              </a:rPr>
              <a:t> </a:t>
            </a:r>
            <a:endParaRPr sz="2200">
              <a:solidFill>
                <a:srgbClr val="000000"/>
              </a:solidFill>
            </a:endParaRPr>
          </a:p>
          <a:p>
            <a:pPr marL="0" lvl="0" indent="0" algn="ctr" rtl="0">
              <a:lnSpc>
                <a:spcPct val="100000"/>
              </a:lnSpc>
              <a:spcBef>
                <a:spcPts val="0"/>
              </a:spcBef>
              <a:spcAft>
                <a:spcPts val="0"/>
              </a:spcAft>
              <a:buSzPts val="2800"/>
              <a:buNone/>
            </a:pPr>
            <a:r>
              <a:rPr lang="ru-RU" sz="2200">
                <a:solidFill>
                  <a:srgbClr val="000000"/>
                </a:solidFill>
              </a:rPr>
              <a:t>ning selgitused digitaalse keskkonna ohtudest ja riskidest</a:t>
            </a:r>
            <a:r>
              <a:rPr lang="ru-RU" sz="2200">
                <a:highlight>
                  <a:srgbClr val="FFFFFF"/>
                </a:highlight>
              </a:rPr>
              <a:t>:</a:t>
            </a:r>
            <a:endParaRPr sz="2200">
              <a:highlight>
                <a:srgbClr val="FFFFFF"/>
              </a:highlight>
            </a:endParaRPr>
          </a:p>
          <a:p>
            <a:pPr marL="0" lvl="0" indent="0" algn="ctr" rtl="0">
              <a:lnSpc>
                <a:spcPct val="100000"/>
              </a:lnSpc>
              <a:spcBef>
                <a:spcPts val="0"/>
              </a:spcBef>
              <a:spcAft>
                <a:spcPts val="0"/>
              </a:spcAft>
              <a:buSzPts val="2800"/>
              <a:buNone/>
            </a:pPr>
            <a:endParaRPr sz="2200" b="1">
              <a:highlight>
                <a:srgbClr val="FFFFFF"/>
              </a:highlight>
            </a:endParaRPr>
          </a:p>
          <a:p>
            <a:pPr marL="0" lvl="0" indent="0" algn="ctr" rtl="0">
              <a:lnSpc>
                <a:spcPct val="100000"/>
              </a:lnSpc>
              <a:spcBef>
                <a:spcPts val="0"/>
              </a:spcBef>
              <a:spcAft>
                <a:spcPts val="0"/>
              </a:spcAft>
              <a:buSzPts val="2800"/>
              <a:buNone/>
            </a:pPr>
            <a:r>
              <a:rPr lang="ru-RU" sz="2400" b="1">
                <a:solidFill>
                  <a:srgbClr val="000000"/>
                </a:solidFill>
              </a:rPr>
              <a:t>www.targaltinternetis.ee  </a:t>
            </a:r>
            <a:endParaRPr sz="2400" b="1">
              <a:solidFill>
                <a:srgbClr val="000000"/>
              </a:solidFill>
            </a:endParaRPr>
          </a:p>
          <a:p>
            <a:pPr marL="0" lvl="0" indent="0" algn="ctr" rtl="0">
              <a:lnSpc>
                <a:spcPct val="100000"/>
              </a:lnSpc>
              <a:spcBef>
                <a:spcPts val="0"/>
              </a:spcBef>
              <a:spcAft>
                <a:spcPts val="0"/>
              </a:spcAft>
              <a:buSzPts val="2800"/>
              <a:buNone/>
            </a:pPr>
            <a:r>
              <a:rPr lang="ru-RU" sz="2400" b="1">
                <a:solidFill>
                  <a:srgbClr val="000000"/>
                </a:solidFill>
              </a:rPr>
              <a:t>www.suurimjulgus.ee</a:t>
            </a:r>
            <a:endParaRPr sz="2400" b="1">
              <a:solidFill>
                <a:srgbClr val="000000"/>
              </a:solidFill>
            </a:endParaRPr>
          </a:p>
          <a:p>
            <a:pPr marL="0" lvl="0" indent="0" algn="l" rtl="0">
              <a:lnSpc>
                <a:spcPct val="90000"/>
              </a:lnSpc>
              <a:spcBef>
                <a:spcPts val="1000"/>
              </a:spcBef>
              <a:spcAft>
                <a:spcPts val="0"/>
              </a:spcAft>
              <a:buSzPts val="2800"/>
              <a:buNone/>
            </a:pPr>
            <a:endParaRPr/>
          </a:p>
        </p:txBody>
      </p:sp>
      <p:sp>
        <p:nvSpPr>
          <p:cNvPr id="685" name="Google Shape;685;g9e4ccc3e29_0_8"/>
          <p:cNvSpPr txBox="1"/>
          <p:nvPr/>
        </p:nvSpPr>
        <p:spPr>
          <a:xfrm>
            <a:off x="466530" y="1063075"/>
            <a:ext cx="11420669" cy="672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3200" b="1" i="0" u="none" strike="noStrike" cap="none">
                <a:solidFill>
                  <a:schemeClr val="dk1"/>
                </a:solidFill>
                <a:highlight>
                  <a:srgbClr val="FFFFFF"/>
                </a:highlight>
                <a:latin typeface="Arial"/>
                <a:ea typeface="Arial"/>
                <a:cs typeface="Arial"/>
                <a:sym typeface="Arial"/>
              </a:rPr>
              <a:t>LAPSEVANEM ON EESKUJU </a:t>
            </a:r>
            <a:endParaRPr sz="3200" b="1" i="0" u="none" strike="noStrike" cap="none">
              <a:solidFill>
                <a:schemeClr val="dk1"/>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3200" b="1" i="0" u="none" strike="noStrike" cap="none">
                <a:solidFill>
                  <a:schemeClr val="dk1"/>
                </a:solidFill>
                <a:highlight>
                  <a:srgbClr val="FFFFFF"/>
                </a:highlight>
                <a:latin typeface="Arial"/>
                <a:ea typeface="Arial"/>
                <a:cs typeface="Arial"/>
                <a:sym typeface="Arial"/>
              </a:rPr>
              <a:t>DIGIVAHENDITE KASUTAMISEL </a:t>
            </a:r>
            <a:endParaRPr sz="3200" b="0" i="0" u="none" strike="noStrike" cap="none">
              <a:solidFill>
                <a:schemeClr val="dk1"/>
              </a:solidFill>
              <a:highlight>
                <a:srgbClr val="FFFFFF"/>
              </a:highlight>
              <a:latin typeface="Arial"/>
              <a:ea typeface="Arial"/>
              <a:cs typeface="Arial"/>
              <a:sym typeface="Arial"/>
            </a:endParaRPr>
          </a:p>
        </p:txBody>
      </p:sp>
      <p:pic>
        <p:nvPicPr>
          <p:cNvPr id="686" name="Google Shape;686;g9e4ccc3e29_0_8"/>
          <p:cNvPicPr preferRelativeResize="0"/>
          <p:nvPr/>
        </p:nvPicPr>
        <p:blipFill rotWithShape="1">
          <a:blip r:embed="rId4">
            <a:alphaModFix/>
          </a:blip>
          <a:srcRect/>
          <a:stretch/>
        </p:blipFill>
        <p:spPr>
          <a:xfrm>
            <a:off x="541286" y="3213406"/>
            <a:ext cx="3724824" cy="336104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Shape 690"/>
        <p:cNvGrpSpPr/>
        <p:nvPr/>
      </p:nvGrpSpPr>
      <p:grpSpPr>
        <a:xfrm>
          <a:off x="0" y="0"/>
          <a:ext cx="0" cy="0"/>
          <a:chOff x="0" y="0"/>
          <a:chExt cx="0" cy="0"/>
        </a:xfrm>
      </p:grpSpPr>
      <p:sp>
        <p:nvSpPr>
          <p:cNvPr id="691" name="Google Shape;691;p39"/>
          <p:cNvSpPr txBox="1">
            <a:spLocks noGrp="1"/>
          </p:cNvSpPr>
          <p:nvPr>
            <p:ph type="title"/>
          </p:nvPr>
        </p:nvSpPr>
        <p:spPr>
          <a:xfrm>
            <a:off x="531845" y="5418950"/>
            <a:ext cx="8443905" cy="60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2200">
                <a:solidFill>
                  <a:srgbClr val="000000"/>
                </a:solidFill>
              </a:rPr>
              <a:t>Kui vanem ei oska last aidata, peab vanem leidma endale abi.</a:t>
            </a:r>
            <a:endParaRPr sz="2200">
              <a:solidFill>
                <a:srgbClr val="000000"/>
              </a:solidFill>
            </a:endParaRPr>
          </a:p>
        </p:txBody>
      </p:sp>
      <p:sp>
        <p:nvSpPr>
          <p:cNvPr id="692" name="Google Shape;692;p39"/>
          <p:cNvSpPr txBox="1">
            <a:spLocks noGrp="1"/>
          </p:cNvSpPr>
          <p:nvPr>
            <p:ph type="body" idx="1"/>
          </p:nvPr>
        </p:nvSpPr>
        <p:spPr>
          <a:xfrm>
            <a:off x="1203050" y="1690250"/>
            <a:ext cx="7647900" cy="3158400"/>
          </a:xfrm>
          <a:prstGeom prst="rect">
            <a:avLst/>
          </a:prstGeom>
          <a:noFill/>
          <a:ln>
            <a:noFill/>
          </a:ln>
        </p:spPr>
        <p:txBody>
          <a:bodyPr spcFirstLastPara="1" wrap="square" lIns="91425" tIns="45700" rIns="91425" bIns="45700" anchor="t" anchorCtr="0">
            <a:noAutofit/>
          </a:bodyPr>
          <a:lstStyle/>
          <a:p>
            <a:pPr marL="457200" lvl="0" indent="-368300" algn="l" rtl="0">
              <a:lnSpc>
                <a:spcPct val="90000"/>
              </a:lnSpc>
              <a:spcBef>
                <a:spcPts val="1000"/>
              </a:spcBef>
              <a:spcAft>
                <a:spcPts val="0"/>
              </a:spcAft>
              <a:buClr>
                <a:srgbClr val="000000"/>
              </a:buClr>
              <a:buSzPts val="2200"/>
              <a:buChar char="•"/>
            </a:pPr>
            <a:r>
              <a:rPr lang="ru-RU" sz="2200">
                <a:solidFill>
                  <a:srgbClr val="000000"/>
                </a:solidFill>
              </a:rPr>
              <a:t>Ükski laps ei taha „halb laps” olla. </a:t>
            </a:r>
            <a:endParaRPr sz="2200">
              <a:solidFill>
                <a:srgbClr val="000000"/>
              </a:solidFill>
            </a:endParaRPr>
          </a:p>
          <a:p>
            <a:pPr marL="457200" lvl="0" indent="-368300" algn="l" rtl="0">
              <a:lnSpc>
                <a:spcPct val="90000"/>
              </a:lnSpc>
              <a:spcBef>
                <a:spcPts val="1000"/>
              </a:spcBef>
              <a:spcAft>
                <a:spcPts val="0"/>
              </a:spcAft>
              <a:buClr>
                <a:srgbClr val="000000"/>
              </a:buClr>
              <a:buSzPts val="2200"/>
              <a:buChar char="•"/>
            </a:pPr>
            <a:r>
              <a:rPr lang="ru-RU" sz="2200">
                <a:solidFill>
                  <a:srgbClr val="000000"/>
                </a:solidFill>
              </a:rPr>
              <a:t>Mida halvemini laps käitub, seda suuremas hädas ta on – see ongi lapse viis abi paluda. </a:t>
            </a:r>
            <a:endParaRPr sz="2200">
              <a:solidFill>
                <a:srgbClr val="000000"/>
              </a:solidFill>
            </a:endParaRPr>
          </a:p>
          <a:p>
            <a:pPr marL="457200" lvl="0" indent="-368300" algn="l" rtl="0">
              <a:lnSpc>
                <a:spcPct val="90000"/>
              </a:lnSpc>
              <a:spcBef>
                <a:spcPts val="1000"/>
              </a:spcBef>
              <a:spcAft>
                <a:spcPts val="0"/>
              </a:spcAft>
              <a:buClr>
                <a:srgbClr val="000000"/>
              </a:buClr>
              <a:buSzPts val="2200"/>
              <a:buChar char="•"/>
            </a:pPr>
            <a:r>
              <a:rPr lang="ru-RU" sz="2200">
                <a:solidFill>
                  <a:srgbClr val="000000"/>
                </a:solidFill>
              </a:rPr>
              <a:t>Laps peab oma tegude eest vastutama, aga täiskasvanute kohustus on tagada talle turvaline keskkond ja usalduslik õhkkond.</a:t>
            </a:r>
            <a:endParaRPr sz="2200">
              <a:solidFill>
                <a:srgbClr val="000000"/>
              </a:solidFill>
            </a:endParaRPr>
          </a:p>
          <a:p>
            <a:pPr marL="457200" lvl="0" indent="0" algn="l" rtl="0">
              <a:lnSpc>
                <a:spcPct val="90000"/>
              </a:lnSpc>
              <a:spcBef>
                <a:spcPts val="1000"/>
              </a:spcBef>
              <a:spcAft>
                <a:spcPts val="0"/>
              </a:spcAft>
              <a:buSzPts val="2800"/>
              <a:buNone/>
            </a:pPr>
            <a:endParaRPr sz="2200">
              <a:solidFill>
                <a:srgbClr val="000000"/>
              </a:solidFill>
            </a:endParaRPr>
          </a:p>
          <a:p>
            <a:pPr marL="457200" lvl="0" indent="-368300" algn="l" rtl="0">
              <a:lnSpc>
                <a:spcPct val="90000"/>
              </a:lnSpc>
              <a:spcBef>
                <a:spcPts val="0"/>
              </a:spcBef>
              <a:spcAft>
                <a:spcPts val="0"/>
              </a:spcAft>
              <a:buClr>
                <a:srgbClr val="000000"/>
              </a:buClr>
              <a:buSzPts val="2200"/>
              <a:buChar char="•"/>
            </a:pPr>
            <a:r>
              <a:rPr lang="ru-RU" sz="2200">
                <a:solidFill>
                  <a:srgbClr val="000000"/>
                </a:solidFill>
              </a:rPr>
              <a:t>Laste füüsiline karistamine keelati Eestis 2016. aastal.</a:t>
            </a:r>
            <a:endParaRPr sz="2200">
              <a:solidFill>
                <a:srgbClr val="000000"/>
              </a:solidFill>
            </a:endParaRPr>
          </a:p>
        </p:txBody>
      </p:sp>
      <p:pic>
        <p:nvPicPr>
          <p:cNvPr id="693" name="Google Shape;693;p39"/>
          <p:cNvPicPr preferRelativeResize="0"/>
          <p:nvPr/>
        </p:nvPicPr>
        <p:blipFill rotWithShape="1">
          <a:blip r:embed="rId3">
            <a:alphaModFix/>
          </a:blip>
          <a:srcRect l="14019" t="16943" r="7306" b="6526"/>
          <a:stretch/>
        </p:blipFill>
        <p:spPr>
          <a:xfrm>
            <a:off x="8975600" y="2028000"/>
            <a:ext cx="2684375" cy="2801997"/>
          </a:xfrm>
          <a:prstGeom prst="rect">
            <a:avLst/>
          </a:prstGeom>
          <a:noFill/>
          <a:ln>
            <a:noFill/>
          </a:ln>
        </p:spPr>
      </p:pic>
      <p:pic>
        <p:nvPicPr>
          <p:cNvPr id="694" name="Google Shape;694;p39"/>
          <p:cNvPicPr preferRelativeResize="0"/>
          <p:nvPr/>
        </p:nvPicPr>
        <p:blipFill rotWithShape="1">
          <a:blip r:embed="rId4">
            <a:alphaModFix/>
          </a:blip>
          <a:srcRect/>
          <a:stretch/>
        </p:blipFill>
        <p:spPr>
          <a:xfrm>
            <a:off x="9293290" y="5253382"/>
            <a:ext cx="2553478" cy="811516"/>
          </a:xfrm>
          <a:prstGeom prst="rect">
            <a:avLst/>
          </a:prstGeom>
          <a:noFill/>
          <a:ln>
            <a:noFill/>
          </a:ln>
        </p:spPr>
      </p:pic>
      <p:sp>
        <p:nvSpPr>
          <p:cNvPr id="695" name="Google Shape;695;p39"/>
          <p:cNvSpPr txBox="1">
            <a:spLocks noGrp="1"/>
          </p:cNvSpPr>
          <p:nvPr>
            <p:ph type="title"/>
          </p:nvPr>
        </p:nvSpPr>
        <p:spPr>
          <a:xfrm>
            <a:off x="774441" y="876300"/>
            <a:ext cx="10739535" cy="606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2060"/>
              </a:buClr>
              <a:buSzPts val="3200"/>
              <a:buFont typeface="Arial"/>
              <a:buNone/>
            </a:pPr>
            <a:r>
              <a:rPr lang="ru-RU">
                <a:solidFill>
                  <a:srgbClr val="000000"/>
                </a:solidFill>
              </a:rPr>
              <a:t>HALVASTI KÄITUV LAPS OTSIB SISIMAS TEIE ABI </a:t>
            </a:r>
            <a:endParaRPr>
              <a:solidFill>
                <a:srgbClr val="00000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9e40148c1d_0_125"/>
          <p:cNvSpPr txBox="1">
            <a:spLocks noGrp="1"/>
          </p:cNvSpPr>
          <p:nvPr>
            <p:ph type="title"/>
          </p:nvPr>
        </p:nvSpPr>
        <p:spPr>
          <a:xfrm>
            <a:off x="755780" y="851250"/>
            <a:ext cx="10674220" cy="48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a:solidFill>
                  <a:srgbClr val="000000"/>
                </a:solidFill>
              </a:rPr>
              <a:t>LAPS VAJAB ÕNNELIKU JA RAHULIKKU VANEMAT</a:t>
            </a:r>
            <a:endParaRPr>
              <a:solidFill>
                <a:srgbClr val="000000"/>
              </a:solidFill>
            </a:endParaRPr>
          </a:p>
        </p:txBody>
      </p:sp>
      <p:sp>
        <p:nvSpPr>
          <p:cNvPr id="702" name="Google Shape;702;g9e40148c1d_0_125"/>
          <p:cNvSpPr txBox="1">
            <a:spLocks noGrp="1"/>
          </p:cNvSpPr>
          <p:nvPr>
            <p:ph type="body" idx="1"/>
          </p:nvPr>
        </p:nvSpPr>
        <p:spPr>
          <a:xfrm>
            <a:off x="1007706" y="1740300"/>
            <a:ext cx="9882519" cy="11868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800"/>
              <a:buNone/>
            </a:pPr>
            <a:r>
              <a:rPr lang="ru-RU" sz="1900"/>
              <a:t>Selleks, et teisi armastada, tuleb kõigepealt õppida armastama ennast. Õppida hoolitsema oma vajaduste eest - oma n-ö tassi täitma ja akusid laadima. </a:t>
            </a:r>
            <a:endParaRPr sz="1900"/>
          </a:p>
          <a:p>
            <a:pPr marL="0" lvl="0" indent="0" algn="just" rtl="0">
              <a:lnSpc>
                <a:spcPct val="90000"/>
              </a:lnSpc>
              <a:spcBef>
                <a:spcPts val="1000"/>
              </a:spcBef>
              <a:spcAft>
                <a:spcPts val="0"/>
              </a:spcAft>
              <a:buSzPts val="2800"/>
              <a:buNone/>
            </a:pPr>
            <a:r>
              <a:rPr lang="ru-RU" sz="1900"/>
              <a:t>Hea suhe lapsega algab heast suhest iseendaga.</a:t>
            </a:r>
            <a:endParaRPr sz="1900"/>
          </a:p>
        </p:txBody>
      </p:sp>
      <p:pic>
        <p:nvPicPr>
          <p:cNvPr id="703" name="Google Shape;703;g9e40148c1d_0_125"/>
          <p:cNvPicPr preferRelativeResize="0"/>
          <p:nvPr/>
        </p:nvPicPr>
        <p:blipFill rotWithShape="1">
          <a:blip r:embed="rId3">
            <a:alphaModFix/>
          </a:blip>
          <a:srcRect/>
          <a:stretch/>
        </p:blipFill>
        <p:spPr>
          <a:xfrm>
            <a:off x="1558575" y="3333150"/>
            <a:ext cx="5469750" cy="2210855"/>
          </a:xfrm>
          <a:prstGeom prst="rect">
            <a:avLst/>
          </a:prstGeom>
          <a:noFill/>
          <a:ln>
            <a:noFill/>
          </a:ln>
        </p:spPr>
      </p:pic>
      <p:pic>
        <p:nvPicPr>
          <p:cNvPr id="704" name="Google Shape;704;g9e40148c1d_0_125"/>
          <p:cNvPicPr preferRelativeResize="0"/>
          <p:nvPr/>
        </p:nvPicPr>
        <p:blipFill rotWithShape="1">
          <a:blip r:embed="rId4">
            <a:alphaModFix/>
          </a:blip>
          <a:srcRect/>
          <a:stretch/>
        </p:blipFill>
        <p:spPr>
          <a:xfrm>
            <a:off x="7529525" y="5347799"/>
            <a:ext cx="3843200" cy="721525"/>
          </a:xfrm>
          <a:prstGeom prst="rect">
            <a:avLst/>
          </a:prstGeom>
          <a:noFill/>
          <a:ln>
            <a:noFill/>
          </a:ln>
        </p:spPr>
      </p:pic>
      <p:sp>
        <p:nvSpPr>
          <p:cNvPr id="705" name="Google Shape;705;g9e40148c1d_0_125"/>
          <p:cNvSpPr txBox="1">
            <a:spLocks noGrp="1"/>
          </p:cNvSpPr>
          <p:nvPr>
            <p:ph type="body" idx="1"/>
          </p:nvPr>
        </p:nvSpPr>
        <p:spPr>
          <a:xfrm>
            <a:off x="7330725" y="3614363"/>
            <a:ext cx="4240800" cy="14289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800"/>
              <a:buNone/>
            </a:pPr>
            <a:r>
              <a:rPr lang="ru-RU" sz="1800"/>
              <a:t>Lapsele turvalise arengukeskkonna pakkumiseks on ema-isa kohus hoolitseda ka iseenda vaimse ja füüsilise tervise eest ning hoida oma paarisuhet.</a:t>
            </a:r>
            <a:endParaRPr sz="1800"/>
          </a:p>
          <a:p>
            <a:pPr marL="0" lvl="0" indent="0" algn="just" rtl="0">
              <a:lnSpc>
                <a:spcPct val="90000"/>
              </a:lnSpc>
              <a:spcBef>
                <a:spcPts val="1000"/>
              </a:spcBef>
              <a:spcAft>
                <a:spcPts val="0"/>
              </a:spcAft>
              <a:buSzPts val="2800"/>
              <a:buNone/>
            </a:pPr>
            <a:endParaRPr sz="18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Shape 709"/>
        <p:cNvGrpSpPr/>
        <p:nvPr/>
      </p:nvGrpSpPr>
      <p:grpSpPr>
        <a:xfrm>
          <a:off x="0" y="0"/>
          <a:ext cx="0" cy="0"/>
          <a:chOff x="0" y="0"/>
          <a:chExt cx="0" cy="0"/>
        </a:xfrm>
      </p:grpSpPr>
      <p:pic>
        <p:nvPicPr>
          <p:cNvPr id="710" name="Google Shape;710;p99"/>
          <p:cNvPicPr preferRelativeResize="0"/>
          <p:nvPr/>
        </p:nvPicPr>
        <p:blipFill rotWithShape="1">
          <a:blip r:embed="rId3">
            <a:alphaModFix/>
          </a:blip>
          <a:srcRect/>
          <a:stretch/>
        </p:blipFill>
        <p:spPr>
          <a:xfrm>
            <a:off x="2936288" y="1259633"/>
            <a:ext cx="6133067" cy="5490666"/>
          </a:xfrm>
          <a:prstGeom prst="rect">
            <a:avLst/>
          </a:prstGeom>
          <a:noFill/>
          <a:ln>
            <a:noFill/>
          </a:ln>
        </p:spPr>
      </p:pic>
      <p:sp>
        <p:nvSpPr>
          <p:cNvPr id="711" name="Google Shape;711;p99"/>
          <p:cNvSpPr txBox="1">
            <a:spLocks noGrp="1"/>
          </p:cNvSpPr>
          <p:nvPr>
            <p:ph type="title"/>
          </p:nvPr>
        </p:nvSpPr>
        <p:spPr>
          <a:xfrm>
            <a:off x="1352939" y="438350"/>
            <a:ext cx="9759820" cy="48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a:solidFill>
                  <a:srgbClr val="000000"/>
                </a:solidFill>
              </a:rPr>
              <a:t>ABI SAAB KÜSIDA NII LAPS KUI KA VANEM</a:t>
            </a:r>
            <a:endParaRPr>
              <a:solidFill>
                <a:srgbClr val="000000"/>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Shape 716"/>
        <p:cNvGrpSpPr/>
        <p:nvPr/>
      </p:nvGrpSpPr>
      <p:grpSpPr>
        <a:xfrm>
          <a:off x="0" y="0"/>
          <a:ext cx="0" cy="0"/>
          <a:chOff x="0" y="0"/>
          <a:chExt cx="0" cy="0"/>
        </a:xfrm>
      </p:grpSpPr>
      <p:sp>
        <p:nvSpPr>
          <p:cNvPr id="717" name="Google Shape;717;g948f79ef19_0_0"/>
          <p:cNvSpPr txBox="1">
            <a:spLocks noGrp="1"/>
          </p:cNvSpPr>
          <p:nvPr>
            <p:ph type="title"/>
          </p:nvPr>
        </p:nvSpPr>
        <p:spPr>
          <a:xfrm>
            <a:off x="2304661" y="1706267"/>
            <a:ext cx="7548466" cy="661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SzPts val="3200"/>
              <a:buNone/>
            </a:pPr>
            <a:r>
              <a:rPr lang="ru-RU">
                <a:solidFill>
                  <a:srgbClr val="000000"/>
                </a:solidFill>
              </a:rPr>
              <a:t>Tagasiside ja küsimused? </a:t>
            </a:r>
            <a:endParaRPr>
              <a:solidFill>
                <a:srgbClr val="000000"/>
              </a:solidFill>
            </a:endParaRPr>
          </a:p>
        </p:txBody>
      </p:sp>
      <p:pic>
        <p:nvPicPr>
          <p:cNvPr id="718" name="Google Shape;718;g948f79ef19_0_0"/>
          <p:cNvPicPr preferRelativeResize="0"/>
          <p:nvPr/>
        </p:nvPicPr>
        <p:blipFill rotWithShape="1">
          <a:blip r:embed="rId3">
            <a:alphaModFix/>
          </a:blip>
          <a:srcRect/>
          <a:stretch/>
        </p:blipFill>
        <p:spPr>
          <a:xfrm>
            <a:off x="3941375" y="2367725"/>
            <a:ext cx="4093851" cy="3919051"/>
          </a:xfrm>
          <a:prstGeom prst="rect">
            <a:avLst/>
          </a:prstGeom>
          <a:noFill/>
          <a:ln>
            <a:noFill/>
          </a:ln>
        </p:spPr>
      </p:pic>
      <p:pic>
        <p:nvPicPr>
          <p:cNvPr id="719" name="Google Shape;719;g948f79ef19_0_0"/>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g976de88d53_0_139"/>
          <p:cNvSpPr txBox="1">
            <a:spLocks noGrp="1"/>
          </p:cNvSpPr>
          <p:nvPr>
            <p:ph type="title"/>
          </p:nvPr>
        </p:nvSpPr>
        <p:spPr>
          <a:xfrm>
            <a:off x="546225" y="1775550"/>
            <a:ext cx="8013300" cy="1003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0000"/>
              </a:buClr>
              <a:buSzPts val="2800"/>
              <a:buFont typeface="Arial"/>
              <a:buNone/>
            </a:pPr>
            <a:r>
              <a:rPr lang="ru-RU">
                <a:solidFill>
                  <a:srgbClr val="000000"/>
                </a:solidFill>
              </a:rPr>
              <a:t>“Kiusamisest vabaks!” </a:t>
            </a:r>
            <a:br>
              <a:rPr lang="ru-RU">
                <a:solidFill>
                  <a:srgbClr val="000000"/>
                </a:solidFill>
              </a:rPr>
            </a:br>
            <a:r>
              <a:rPr lang="ru-RU">
                <a:solidFill>
                  <a:srgbClr val="000000"/>
                </a:solidFill>
              </a:rPr>
              <a:t>ühisürituse  planeerimine</a:t>
            </a:r>
            <a:endParaRPr>
              <a:solidFill>
                <a:srgbClr val="000000"/>
              </a:solidFill>
            </a:endParaRPr>
          </a:p>
        </p:txBody>
      </p:sp>
      <p:sp>
        <p:nvSpPr>
          <p:cNvPr id="726" name="Google Shape;726;g976de88d53_0_139"/>
          <p:cNvSpPr txBox="1">
            <a:spLocks noGrp="1"/>
          </p:cNvSpPr>
          <p:nvPr>
            <p:ph type="body" idx="1"/>
          </p:nvPr>
        </p:nvSpPr>
        <p:spPr>
          <a:xfrm>
            <a:off x="470150" y="3136625"/>
            <a:ext cx="7155900" cy="2259600"/>
          </a:xfrm>
          <a:prstGeom prst="rect">
            <a:avLst/>
          </a:prstGeom>
          <a:noFill/>
          <a:ln>
            <a:noFill/>
          </a:ln>
        </p:spPr>
        <p:txBody>
          <a:bodyPr spcFirstLastPara="1" wrap="square" lIns="91425" tIns="45700" rIns="91425" bIns="45700" anchor="t" anchorCtr="0">
            <a:noAutofit/>
          </a:bodyPr>
          <a:lstStyle/>
          <a:p>
            <a:pPr marL="457200" lvl="0" indent="-368300" algn="l" rtl="0">
              <a:lnSpc>
                <a:spcPct val="150000"/>
              </a:lnSpc>
              <a:spcBef>
                <a:spcPts val="1000"/>
              </a:spcBef>
              <a:spcAft>
                <a:spcPts val="0"/>
              </a:spcAft>
              <a:buSzPts val="2200"/>
              <a:buChar char="•"/>
            </a:pPr>
            <a:r>
              <a:rPr lang="ru-RU" sz="2200"/>
              <a:t>Milline võiks olla järgmine ühisüritus, kus arvestame heaks kaaslaseks olemise põhimõtetega? </a:t>
            </a:r>
            <a:endParaRPr sz="2200"/>
          </a:p>
          <a:p>
            <a:pPr marL="457200" lvl="0" indent="-368300" algn="l" rtl="0">
              <a:lnSpc>
                <a:spcPct val="150000"/>
              </a:lnSpc>
              <a:spcBef>
                <a:spcPts val="0"/>
              </a:spcBef>
              <a:spcAft>
                <a:spcPts val="0"/>
              </a:spcAft>
              <a:buSzPts val="2200"/>
              <a:buChar char="•"/>
            </a:pPr>
            <a:r>
              <a:rPr lang="ru-RU" sz="2200"/>
              <a:t>Kas ja kuidas saame kaasata programmi maskotti Sõber Karu? </a:t>
            </a:r>
            <a:endParaRPr sz="2200"/>
          </a:p>
        </p:txBody>
      </p:sp>
      <p:pic>
        <p:nvPicPr>
          <p:cNvPr id="727" name="Google Shape;727;g976de88d53_0_139"/>
          <p:cNvPicPr preferRelativeResize="0"/>
          <p:nvPr/>
        </p:nvPicPr>
        <p:blipFill rotWithShape="1">
          <a:blip r:embed="rId3">
            <a:alphaModFix/>
          </a:blip>
          <a:srcRect/>
          <a:stretch/>
        </p:blipFill>
        <p:spPr>
          <a:xfrm>
            <a:off x="8487875" y="1775550"/>
            <a:ext cx="3449225" cy="4598976"/>
          </a:xfrm>
          <a:prstGeom prst="rect">
            <a:avLst/>
          </a:prstGeom>
          <a:noFill/>
          <a:ln>
            <a:noFill/>
          </a:ln>
        </p:spPr>
      </p:pic>
      <p:pic>
        <p:nvPicPr>
          <p:cNvPr id="728" name="Google Shape;728;g976de88d53_0_139"/>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90a59ce6a2_0_65"/>
          <p:cNvSpPr txBox="1">
            <a:spLocks noGrp="1"/>
          </p:cNvSpPr>
          <p:nvPr>
            <p:ph type="title"/>
          </p:nvPr>
        </p:nvSpPr>
        <p:spPr>
          <a:xfrm>
            <a:off x="1320075" y="2132000"/>
            <a:ext cx="5042700" cy="480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200"/>
              <a:buFont typeface="Arial"/>
              <a:buNone/>
            </a:pPr>
            <a:r>
              <a:rPr lang="ru-RU" sz="2400">
                <a:solidFill>
                  <a:srgbClr val="000000"/>
                </a:solidFill>
              </a:rPr>
              <a:t>MITTE KÕIK POLE KIUSAMINE</a:t>
            </a:r>
            <a:endParaRPr sz="2400">
              <a:solidFill>
                <a:srgbClr val="000000"/>
              </a:solidFill>
            </a:endParaRPr>
          </a:p>
          <a:p>
            <a:pPr marL="0" marR="0" lvl="0" indent="0" algn="ctr" rtl="0">
              <a:lnSpc>
                <a:spcPct val="90000"/>
              </a:lnSpc>
              <a:spcBef>
                <a:spcPts val="0"/>
              </a:spcBef>
              <a:spcAft>
                <a:spcPts val="0"/>
              </a:spcAft>
              <a:buClr>
                <a:srgbClr val="000000"/>
              </a:buClr>
              <a:buSzPts val="3200"/>
              <a:buFont typeface="Arial"/>
              <a:buNone/>
            </a:pPr>
            <a:endParaRPr sz="2400"/>
          </a:p>
        </p:txBody>
      </p:sp>
      <p:sp>
        <p:nvSpPr>
          <p:cNvPr id="105" name="Google Shape;105;g90a59ce6a2_0_65"/>
          <p:cNvSpPr txBox="1">
            <a:spLocks noGrp="1"/>
          </p:cNvSpPr>
          <p:nvPr>
            <p:ph type="body" idx="1"/>
          </p:nvPr>
        </p:nvSpPr>
        <p:spPr>
          <a:xfrm>
            <a:off x="854175" y="2612299"/>
            <a:ext cx="5165700" cy="3805753"/>
          </a:xfrm>
          <a:prstGeom prst="rect">
            <a:avLst/>
          </a:prstGeom>
          <a:noFill/>
          <a:ln>
            <a:noFill/>
          </a:ln>
        </p:spPr>
        <p:txBody>
          <a:bodyPr spcFirstLastPara="1" wrap="square" lIns="91425" tIns="45700" rIns="91425" bIns="45700" anchor="t" anchorCtr="0">
            <a:noAutofit/>
          </a:bodyPr>
          <a:lstStyle/>
          <a:p>
            <a:pPr marL="457200" lvl="0" indent="-336550" algn="just" rtl="0">
              <a:lnSpc>
                <a:spcPct val="100000"/>
              </a:lnSpc>
              <a:spcBef>
                <a:spcPts val="1200"/>
              </a:spcBef>
              <a:spcAft>
                <a:spcPts val="0"/>
              </a:spcAft>
              <a:buSzPts val="1700"/>
              <a:buFont typeface="Calibri"/>
              <a:buChar char="-"/>
            </a:pPr>
            <a:r>
              <a:rPr lang="ru-RU" sz="1700" b="1"/>
              <a:t>Sõbralik nokkimine nalja pärast</a:t>
            </a:r>
            <a:r>
              <a:rPr lang="ru-RU" sz="1700"/>
              <a:t>. </a:t>
            </a:r>
            <a:br>
              <a:rPr lang="ru-RU" sz="1700"/>
            </a:br>
            <a:r>
              <a:rPr lang="ru-RU" sz="1700"/>
              <a:t>Kui sõbralikult nokitakse ning kõikidel osapooltel ongi päriselt lõbus, siis ei ole tegemist kiusamisega. Mäng või nali lakkab olemast lahe koostegutsemine, kui puudub vastastikune austus, ei täideta mängureegleid ja mõni mängijatest tunneb ennast sel põhjusel halvasti.</a:t>
            </a:r>
            <a:endParaRPr sz="1700"/>
          </a:p>
          <a:p>
            <a:pPr marL="457200" lvl="0" indent="0" algn="just" rtl="0">
              <a:lnSpc>
                <a:spcPct val="100000"/>
              </a:lnSpc>
              <a:spcBef>
                <a:spcPts val="1200"/>
              </a:spcBef>
              <a:spcAft>
                <a:spcPts val="0"/>
              </a:spcAft>
              <a:buSzPts val="2800"/>
              <a:buNone/>
            </a:pPr>
            <a:endParaRPr sz="800"/>
          </a:p>
          <a:p>
            <a:pPr marL="457200" lvl="0" indent="-336550" algn="just" rtl="0">
              <a:lnSpc>
                <a:spcPct val="100000"/>
              </a:lnSpc>
              <a:spcBef>
                <a:spcPts val="0"/>
              </a:spcBef>
              <a:spcAft>
                <a:spcPts val="0"/>
              </a:spcAft>
              <a:buSzPts val="1700"/>
              <a:buFont typeface="Calibri"/>
              <a:buChar char="-"/>
            </a:pPr>
            <a:r>
              <a:rPr lang="ru-RU" sz="1700" b="1"/>
              <a:t>Konfliktid on paratamatud.</a:t>
            </a:r>
            <a:r>
              <a:rPr lang="ru-RU" sz="1700"/>
              <a:t> Tavalist konflikti iseloomustab inimeste või rühmade vahel tekkinud pingeline olukord, kus tugevused ja nõrkused jagunevad võrdselt. </a:t>
            </a:r>
            <a:endParaRPr sz="1700"/>
          </a:p>
          <a:p>
            <a:pPr marL="0" lvl="0" indent="0" algn="just" rtl="0">
              <a:lnSpc>
                <a:spcPct val="150000"/>
              </a:lnSpc>
              <a:spcBef>
                <a:spcPts val="1200"/>
              </a:spcBef>
              <a:spcAft>
                <a:spcPts val="0"/>
              </a:spcAft>
              <a:buClr>
                <a:schemeClr val="dk1"/>
              </a:buClr>
              <a:buSzPts val="1100"/>
              <a:buFont typeface="Arial"/>
              <a:buNone/>
            </a:pPr>
            <a:endParaRPr sz="1800">
              <a:latin typeface="Calibri"/>
              <a:ea typeface="Calibri"/>
              <a:cs typeface="Calibri"/>
              <a:sym typeface="Calibri"/>
            </a:endParaRPr>
          </a:p>
          <a:p>
            <a:pPr marL="0" lvl="0" indent="0" algn="l" rtl="0">
              <a:lnSpc>
                <a:spcPct val="90000"/>
              </a:lnSpc>
              <a:spcBef>
                <a:spcPts val="1200"/>
              </a:spcBef>
              <a:spcAft>
                <a:spcPts val="0"/>
              </a:spcAft>
              <a:buSzPts val="2800"/>
              <a:buNone/>
            </a:pPr>
            <a:endParaRPr sz="3500"/>
          </a:p>
        </p:txBody>
      </p:sp>
      <p:pic>
        <p:nvPicPr>
          <p:cNvPr id="106" name="Google Shape;106;g90a59ce6a2_0_65"/>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107" name="Google Shape;107;g90a59ce6a2_0_65"/>
          <p:cNvPicPr preferRelativeResize="0"/>
          <p:nvPr/>
        </p:nvPicPr>
        <p:blipFill rotWithShape="1">
          <a:blip r:embed="rId4">
            <a:alphaModFix/>
          </a:blip>
          <a:srcRect l="9702" t="18599" r="30071"/>
          <a:stretch/>
        </p:blipFill>
        <p:spPr>
          <a:xfrm>
            <a:off x="6243075" y="2326287"/>
            <a:ext cx="5498251" cy="394823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Shape 732"/>
        <p:cNvGrpSpPr/>
        <p:nvPr/>
      </p:nvGrpSpPr>
      <p:grpSpPr>
        <a:xfrm>
          <a:off x="0" y="0"/>
          <a:ext cx="0" cy="0"/>
          <a:chOff x="0" y="0"/>
          <a:chExt cx="0" cy="0"/>
        </a:xfrm>
      </p:grpSpPr>
      <p:sp>
        <p:nvSpPr>
          <p:cNvPr id="733" name="Google Shape;733;p23"/>
          <p:cNvSpPr txBox="1">
            <a:spLocks noGrp="1"/>
          </p:cNvSpPr>
          <p:nvPr>
            <p:ph type="body" idx="1"/>
          </p:nvPr>
        </p:nvSpPr>
        <p:spPr>
          <a:xfrm>
            <a:off x="1222050" y="1536050"/>
            <a:ext cx="9747900" cy="114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00"/>
              <a:buNone/>
            </a:pPr>
            <a:r>
              <a:rPr lang="ru-RU" sz="2200" b="1">
                <a:solidFill>
                  <a:srgbClr val="000000"/>
                </a:solidFill>
              </a:rPr>
              <a:t>Kiusamine ei ole lapse arengu loomulik ega vajalik osa. </a:t>
            </a:r>
            <a:endParaRPr sz="2200" b="1">
              <a:solidFill>
                <a:srgbClr val="000000"/>
              </a:solidFill>
            </a:endParaRPr>
          </a:p>
          <a:p>
            <a:pPr marL="0" lvl="0" indent="0" algn="ctr" rtl="0">
              <a:lnSpc>
                <a:spcPct val="100000"/>
              </a:lnSpc>
              <a:spcBef>
                <a:spcPts val="0"/>
              </a:spcBef>
              <a:spcAft>
                <a:spcPts val="0"/>
              </a:spcAft>
              <a:buSzPts val="2800"/>
              <a:buNone/>
            </a:pPr>
            <a:r>
              <a:rPr lang="ru-RU" sz="2200" b="1">
                <a:solidFill>
                  <a:srgbClr val="000000"/>
                </a:solidFill>
              </a:rPr>
              <a:t>See on meie, täiskasvanute, kohustus kiusamist ennetada ja lõpetada </a:t>
            </a:r>
            <a:endParaRPr sz="2200">
              <a:solidFill>
                <a:srgbClr val="000000"/>
              </a:solidFill>
            </a:endParaRPr>
          </a:p>
          <a:p>
            <a:pPr marL="0" lvl="0" indent="0" algn="ctr" rtl="0">
              <a:lnSpc>
                <a:spcPct val="100000"/>
              </a:lnSpc>
              <a:spcBef>
                <a:spcPts val="0"/>
              </a:spcBef>
              <a:spcAft>
                <a:spcPts val="0"/>
              </a:spcAft>
              <a:buSzPts val="2800"/>
              <a:buNone/>
            </a:pPr>
            <a:r>
              <a:rPr lang="ru-RU" sz="2200" b="1">
                <a:solidFill>
                  <a:srgbClr val="000000"/>
                </a:solidFill>
              </a:rPr>
              <a:t>ning seda ise mitte provotseerida </a:t>
            </a:r>
            <a:endParaRPr sz="2200" b="1">
              <a:solidFill>
                <a:srgbClr val="000000"/>
              </a:solidFill>
            </a:endParaRPr>
          </a:p>
          <a:p>
            <a:pPr marL="457200" lvl="0" indent="-228600" algn="l" rtl="0">
              <a:lnSpc>
                <a:spcPct val="80000"/>
              </a:lnSpc>
              <a:spcBef>
                <a:spcPts val="1000"/>
              </a:spcBef>
              <a:spcAft>
                <a:spcPts val="0"/>
              </a:spcAft>
              <a:buClr>
                <a:schemeClr val="dk1"/>
              </a:buClr>
              <a:buSzPts val="2800"/>
              <a:buNone/>
            </a:pPr>
            <a:endParaRPr sz="2220">
              <a:solidFill>
                <a:srgbClr val="000000"/>
              </a:solidFill>
            </a:endParaRPr>
          </a:p>
          <a:p>
            <a:pPr marL="457200" lvl="0" indent="-228600" algn="l" rtl="0">
              <a:lnSpc>
                <a:spcPct val="80000"/>
              </a:lnSpc>
              <a:spcBef>
                <a:spcPts val="1000"/>
              </a:spcBef>
              <a:spcAft>
                <a:spcPts val="0"/>
              </a:spcAft>
              <a:buClr>
                <a:schemeClr val="dk1"/>
              </a:buClr>
              <a:buSzPts val="2800"/>
              <a:buNone/>
            </a:pPr>
            <a:endParaRPr sz="2220">
              <a:solidFill>
                <a:srgbClr val="002060"/>
              </a:solidFill>
            </a:endParaRPr>
          </a:p>
          <a:p>
            <a:pPr marL="0" lvl="0" indent="0" algn="l" rtl="0">
              <a:lnSpc>
                <a:spcPct val="80000"/>
              </a:lnSpc>
              <a:spcBef>
                <a:spcPts val="1000"/>
              </a:spcBef>
              <a:spcAft>
                <a:spcPts val="0"/>
              </a:spcAft>
              <a:buSzPts val="2800"/>
              <a:buNone/>
            </a:pPr>
            <a:endParaRPr sz="2220">
              <a:solidFill>
                <a:srgbClr val="002060"/>
              </a:solidFill>
            </a:endParaRPr>
          </a:p>
          <a:p>
            <a:pPr marL="0" lvl="0" indent="0" algn="l" rtl="0">
              <a:lnSpc>
                <a:spcPct val="80000"/>
              </a:lnSpc>
              <a:spcBef>
                <a:spcPts val="1000"/>
              </a:spcBef>
              <a:spcAft>
                <a:spcPts val="0"/>
              </a:spcAft>
              <a:buSzPts val="2800"/>
              <a:buNone/>
            </a:pPr>
            <a:endParaRPr sz="2220">
              <a:solidFill>
                <a:srgbClr val="002060"/>
              </a:solidFill>
            </a:endParaRPr>
          </a:p>
        </p:txBody>
      </p:sp>
      <p:pic>
        <p:nvPicPr>
          <p:cNvPr id="734" name="Google Shape;734;p23"/>
          <p:cNvPicPr preferRelativeResize="0"/>
          <p:nvPr/>
        </p:nvPicPr>
        <p:blipFill rotWithShape="1">
          <a:blip r:embed="rId3">
            <a:alphaModFix/>
          </a:blip>
          <a:srcRect t="5060" r="2123"/>
          <a:stretch/>
        </p:blipFill>
        <p:spPr>
          <a:xfrm>
            <a:off x="3139575" y="2872775"/>
            <a:ext cx="3471352" cy="2993027"/>
          </a:xfrm>
          <a:prstGeom prst="rect">
            <a:avLst/>
          </a:prstGeom>
          <a:noFill/>
          <a:ln>
            <a:noFill/>
          </a:ln>
        </p:spPr>
      </p:pic>
      <p:pic>
        <p:nvPicPr>
          <p:cNvPr id="735" name="Google Shape;735;p23"/>
          <p:cNvPicPr preferRelativeResize="0"/>
          <p:nvPr/>
        </p:nvPicPr>
        <p:blipFill rotWithShape="1">
          <a:blip r:embed="rId4">
            <a:alphaModFix/>
          </a:blip>
          <a:srcRect/>
          <a:stretch/>
        </p:blipFill>
        <p:spPr>
          <a:xfrm>
            <a:off x="7648025" y="2986475"/>
            <a:ext cx="2134486" cy="2713638"/>
          </a:xfrm>
          <a:prstGeom prst="rect">
            <a:avLst/>
          </a:prstGeom>
          <a:noFill/>
          <a:ln>
            <a:noFill/>
          </a:ln>
        </p:spPr>
      </p:pic>
      <p:sp>
        <p:nvSpPr>
          <p:cNvPr id="736" name="Google Shape;736;p23"/>
          <p:cNvSpPr txBox="1"/>
          <p:nvPr/>
        </p:nvSpPr>
        <p:spPr>
          <a:xfrm>
            <a:off x="9447401" y="4439500"/>
            <a:ext cx="1474200" cy="6300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1000"/>
              </a:spcBef>
              <a:spcAft>
                <a:spcPts val="0"/>
              </a:spcAft>
              <a:buClr>
                <a:srgbClr val="000000"/>
              </a:buClr>
              <a:buSzPts val="2220"/>
              <a:buFont typeface="Arial"/>
              <a:buNone/>
            </a:pPr>
            <a:r>
              <a:rPr lang="ru-RU" sz="1800" b="1" i="0" u="none" strike="noStrike" cap="none">
                <a:solidFill>
                  <a:srgbClr val="000000"/>
                </a:solidFill>
                <a:latin typeface="Arial"/>
                <a:ea typeface="Arial"/>
                <a:cs typeface="Arial"/>
                <a:sym typeface="Arial"/>
              </a:rPr>
              <a:t>kodus.</a:t>
            </a:r>
            <a:endParaRPr sz="1800" b="0" i="0" u="none" strike="noStrike" cap="none">
              <a:solidFill>
                <a:srgbClr val="000000"/>
              </a:solidFill>
              <a:latin typeface="Arial"/>
              <a:ea typeface="Arial"/>
              <a:cs typeface="Arial"/>
              <a:sym typeface="Arial"/>
            </a:endParaRPr>
          </a:p>
        </p:txBody>
      </p:sp>
      <p:sp>
        <p:nvSpPr>
          <p:cNvPr id="737" name="Google Shape;737;p23"/>
          <p:cNvSpPr txBox="1"/>
          <p:nvPr/>
        </p:nvSpPr>
        <p:spPr>
          <a:xfrm>
            <a:off x="1007425" y="4439500"/>
            <a:ext cx="2088600" cy="6300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1000"/>
              </a:spcBef>
              <a:spcAft>
                <a:spcPts val="0"/>
              </a:spcAft>
              <a:buClr>
                <a:srgbClr val="000000"/>
              </a:buClr>
              <a:buSzPts val="2220"/>
              <a:buFont typeface="Arial"/>
              <a:buNone/>
            </a:pPr>
            <a:r>
              <a:rPr lang="ru-RU" sz="1800" b="1" i="0" u="none" strike="noStrike" cap="none">
                <a:solidFill>
                  <a:srgbClr val="000000"/>
                </a:solidFill>
                <a:latin typeface="Arial"/>
                <a:ea typeface="Arial"/>
                <a:cs typeface="Arial"/>
                <a:sym typeface="Arial"/>
              </a:rPr>
              <a:t>haridusasutuses </a:t>
            </a:r>
            <a:endParaRPr sz="1800" b="0" i="0" u="none" strike="noStrike" cap="none">
              <a:solidFill>
                <a:srgbClr val="000000"/>
              </a:solidFill>
              <a:latin typeface="Arial"/>
              <a:ea typeface="Arial"/>
              <a:cs typeface="Arial"/>
              <a:sym typeface="Arial"/>
            </a:endParaRPr>
          </a:p>
        </p:txBody>
      </p:sp>
      <p:sp>
        <p:nvSpPr>
          <p:cNvPr id="738" name="Google Shape;738;p23"/>
          <p:cNvSpPr txBox="1"/>
          <p:nvPr/>
        </p:nvSpPr>
        <p:spPr>
          <a:xfrm>
            <a:off x="6906474" y="4439498"/>
            <a:ext cx="576600" cy="5085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1000"/>
              </a:spcBef>
              <a:spcAft>
                <a:spcPts val="0"/>
              </a:spcAft>
              <a:buClr>
                <a:srgbClr val="000000"/>
              </a:buClr>
              <a:buSzPts val="2220"/>
              <a:buFont typeface="Arial"/>
              <a:buNone/>
            </a:pPr>
            <a:r>
              <a:rPr lang="ru-RU" sz="1800" b="1" i="0" u="none" strike="noStrike" cap="none">
                <a:solidFill>
                  <a:srgbClr val="000000"/>
                </a:solidFill>
                <a:latin typeface="Arial"/>
                <a:ea typeface="Arial"/>
                <a:cs typeface="Arial"/>
                <a:sym typeface="Arial"/>
              </a:rPr>
              <a:t>ja</a:t>
            </a:r>
            <a:endParaRPr sz="1800" b="0" i="0" u="none" strike="noStrike" cap="none">
              <a:solidFill>
                <a:srgbClr val="000000"/>
              </a:solidFill>
              <a:latin typeface="Arial"/>
              <a:ea typeface="Arial"/>
              <a:cs typeface="Arial"/>
              <a:sym typeface="Arial"/>
            </a:endParaRPr>
          </a:p>
        </p:txBody>
      </p:sp>
      <p:sp>
        <p:nvSpPr>
          <p:cNvPr id="739" name="Google Shape;739;p23"/>
          <p:cNvSpPr txBox="1">
            <a:spLocks noGrp="1"/>
          </p:cNvSpPr>
          <p:nvPr>
            <p:ph type="body" idx="1"/>
          </p:nvPr>
        </p:nvSpPr>
        <p:spPr>
          <a:xfrm>
            <a:off x="2710250" y="6057425"/>
            <a:ext cx="6607200" cy="366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00"/>
              <a:buNone/>
            </a:pPr>
            <a:r>
              <a:rPr lang="ru-RU" sz="3200" b="1">
                <a:solidFill>
                  <a:srgbClr val="000000"/>
                </a:solidFill>
              </a:rPr>
              <a:t>TÄNAME TÄHELEPANU EEST!</a:t>
            </a:r>
            <a:endParaRPr sz="3200" b="1">
              <a:solidFill>
                <a:srgbClr val="000000"/>
              </a:solidFill>
            </a:endParaRPr>
          </a:p>
          <a:p>
            <a:pPr marL="457200" lvl="0" indent="-228600" algn="l" rtl="0">
              <a:lnSpc>
                <a:spcPct val="80000"/>
              </a:lnSpc>
              <a:spcBef>
                <a:spcPts val="1000"/>
              </a:spcBef>
              <a:spcAft>
                <a:spcPts val="0"/>
              </a:spcAft>
              <a:buClr>
                <a:schemeClr val="dk1"/>
              </a:buClr>
              <a:buSzPts val="2800"/>
              <a:buNone/>
            </a:pPr>
            <a:endParaRPr sz="2220">
              <a:solidFill>
                <a:srgbClr val="000000"/>
              </a:solidFill>
            </a:endParaRPr>
          </a:p>
          <a:p>
            <a:pPr marL="457200" lvl="0" indent="-228600" algn="l" rtl="0">
              <a:lnSpc>
                <a:spcPct val="80000"/>
              </a:lnSpc>
              <a:spcBef>
                <a:spcPts val="1000"/>
              </a:spcBef>
              <a:spcAft>
                <a:spcPts val="0"/>
              </a:spcAft>
              <a:buClr>
                <a:schemeClr val="dk1"/>
              </a:buClr>
              <a:buSzPts val="2800"/>
              <a:buNone/>
            </a:pPr>
            <a:endParaRPr sz="2220">
              <a:solidFill>
                <a:srgbClr val="002060"/>
              </a:solidFill>
            </a:endParaRPr>
          </a:p>
          <a:p>
            <a:pPr marL="0" lvl="0" indent="0" algn="l" rtl="0">
              <a:lnSpc>
                <a:spcPct val="80000"/>
              </a:lnSpc>
              <a:spcBef>
                <a:spcPts val="1000"/>
              </a:spcBef>
              <a:spcAft>
                <a:spcPts val="0"/>
              </a:spcAft>
              <a:buSzPts val="2800"/>
              <a:buNone/>
            </a:pPr>
            <a:endParaRPr sz="2220">
              <a:solidFill>
                <a:srgbClr val="002060"/>
              </a:solidFill>
            </a:endParaRPr>
          </a:p>
          <a:p>
            <a:pPr marL="0" lvl="0" indent="0" algn="l" rtl="0">
              <a:lnSpc>
                <a:spcPct val="80000"/>
              </a:lnSpc>
              <a:spcBef>
                <a:spcPts val="1000"/>
              </a:spcBef>
              <a:spcAft>
                <a:spcPts val="0"/>
              </a:spcAft>
              <a:buSzPts val="2800"/>
              <a:buNone/>
            </a:pPr>
            <a:endParaRPr sz="2220">
              <a:solidFill>
                <a:srgbClr val="002060"/>
              </a:solidFill>
            </a:endParaRPr>
          </a:p>
        </p:txBody>
      </p:sp>
      <p:pic>
        <p:nvPicPr>
          <p:cNvPr id="740" name="Google Shape;740;p23"/>
          <p:cNvPicPr preferRelativeResize="0"/>
          <p:nvPr/>
        </p:nvPicPr>
        <p:blipFill rotWithShape="1">
          <a:blip r:embed="rId5">
            <a:alphaModFix/>
          </a:blip>
          <a:srcRect t="5226" b="15218"/>
          <a:stretch/>
        </p:blipFill>
        <p:spPr>
          <a:xfrm>
            <a:off x="0" y="0"/>
            <a:ext cx="12191999" cy="1185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11"/>
        <p:cNvGrpSpPr/>
        <p:nvPr/>
      </p:nvGrpSpPr>
      <p:grpSpPr>
        <a:xfrm>
          <a:off x="0" y="0"/>
          <a:ext cx="0" cy="0"/>
          <a:chOff x="0" y="0"/>
          <a:chExt cx="0" cy="0"/>
        </a:xfrm>
      </p:grpSpPr>
      <p:sp>
        <p:nvSpPr>
          <p:cNvPr id="112" name="Google Shape;112;p25"/>
          <p:cNvSpPr txBox="1">
            <a:spLocks noGrp="1"/>
          </p:cNvSpPr>
          <p:nvPr>
            <p:ph type="subTitle" idx="1"/>
          </p:nvPr>
        </p:nvSpPr>
        <p:spPr>
          <a:xfrm>
            <a:off x="697450" y="1834063"/>
            <a:ext cx="10541100" cy="3384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400"/>
              <a:buNone/>
            </a:pPr>
            <a:r>
              <a:rPr lang="ru-RU" sz="2200" b="1">
                <a:solidFill>
                  <a:schemeClr val="dk1"/>
                </a:solidFill>
              </a:rPr>
              <a:t>K</a:t>
            </a:r>
            <a:r>
              <a:rPr lang="ru-RU" sz="2200" b="1"/>
              <a:t>iusamine</a:t>
            </a:r>
            <a:r>
              <a:rPr lang="ru-RU" sz="2200">
                <a:solidFill>
                  <a:schemeClr val="dk1"/>
                </a:solidFill>
              </a:rPr>
              <a:t> on grupis toimuv ühe inimese </a:t>
            </a:r>
            <a:r>
              <a:rPr lang="ru-RU" sz="2200" b="1">
                <a:solidFill>
                  <a:schemeClr val="dk1"/>
                </a:solidFill>
              </a:rPr>
              <a:t>süsteemne</a:t>
            </a:r>
            <a:r>
              <a:rPr lang="ru-RU" sz="2200">
                <a:solidFill>
                  <a:schemeClr val="dk1"/>
                </a:solidFill>
              </a:rPr>
              <a:t> ja </a:t>
            </a:r>
            <a:r>
              <a:rPr lang="ru-RU" sz="2200" b="1">
                <a:solidFill>
                  <a:schemeClr val="dk1"/>
                </a:solidFill>
              </a:rPr>
              <a:t>tahtlik</a:t>
            </a:r>
            <a:r>
              <a:rPr lang="ru-RU" sz="2200" b="1"/>
              <a:t> </a:t>
            </a:r>
            <a:r>
              <a:rPr lang="ru-RU" sz="2200" b="1">
                <a:solidFill>
                  <a:schemeClr val="dk1"/>
                </a:solidFill>
              </a:rPr>
              <a:t>kahjustamine või eiramine </a:t>
            </a:r>
            <a:r>
              <a:rPr lang="ru-RU" sz="2200">
                <a:solidFill>
                  <a:schemeClr val="dk1"/>
                </a:solidFill>
              </a:rPr>
              <a:t>olukorras, milles ta on sunnitud viibima ja kus tal on </a:t>
            </a:r>
            <a:r>
              <a:rPr lang="ru-RU" sz="2200" b="1">
                <a:solidFill>
                  <a:schemeClr val="dk1"/>
                </a:solidFill>
              </a:rPr>
              <a:t>raske end kaitsta.</a:t>
            </a:r>
            <a:endParaRPr sz="2200" b="1">
              <a:solidFill>
                <a:schemeClr val="dk1"/>
              </a:solidFill>
            </a:endParaRPr>
          </a:p>
          <a:p>
            <a:pPr marL="0" lvl="0" indent="0" algn="l" rtl="0">
              <a:lnSpc>
                <a:spcPct val="100000"/>
              </a:lnSpc>
              <a:spcBef>
                <a:spcPts val="0"/>
              </a:spcBef>
              <a:spcAft>
                <a:spcPts val="0"/>
              </a:spcAft>
              <a:buSzPts val="2400"/>
              <a:buNone/>
            </a:pPr>
            <a:endParaRPr sz="2200" b="1"/>
          </a:p>
          <a:p>
            <a:pPr marL="0" lvl="0" indent="0" algn="l" rtl="0">
              <a:lnSpc>
                <a:spcPct val="115000"/>
              </a:lnSpc>
              <a:spcBef>
                <a:spcPts val="0"/>
              </a:spcBef>
              <a:spcAft>
                <a:spcPts val="0"/>
              </a:spcAft>
              <a:buSzPts val="2400"/>
              <a:buNone/>
            </a:pPr>
            <a:endParaRPr sz="500" b="1"/>
          </a:p>
          <a:p>
            <a:pPr marL="342900" lvl="0" indent="-317500" algn="l" rtl="0">
              <a:lnSpc>
                <a:spcPct val="115000"/>
              </a:lnSpc>
              <a:spcBef>
                <a:spcPts val="0"/>
              </a:spcBef>
              <a:spcAft>
                <a:spcPts val="0"/>
              </a:spcAft>
              <a:buSzPts val="2000"/>
              <a:buFont typeface="Arial"/>
              <a:buChar char="•"/>
            </a:pPr>
            <a:r>
              <a:rPr lang="ru-RU" sz="2000" b="1">
                <a:solidFill>
                  <a:schemeClr val="dk1"/>
                </a:solidFill>
              </a:rPr>
              <a:t>Korduv </a:t>
            </a:r>
            <a:endParaRPr sz="2000">
              <a:solidFill>
                <a:schemeClr val="dk1"/>
              </a:solidFill>
            </a:endParaRPr>
          </a:p>
          <a:p>
            <a:pPr marL="342900" lvl="0" indent="-317500" algn="l" rtl="0">
              <a:lnSpc>
                <a:spcPct val="115000"/>
              </a:lnSpc>
              <a:spcBef>
                <a:spcPts val="0"/>
              </a:spcBef>
              <a:spcAft>
                <a:spcPts val="0"/>
              </a:spcAft>
              <a:buSzPts val="2000"/>
              <a:buFont typeface="Arial"/>
              <a:buChar char="•"/>
            </a:pPr>
            <a:r>
              <a:rPr lang="ru-RU" sz="2000" b="1">
                <a:solidFill>
                  <a:schemeClr val="dk1"/>
                </a:solidFill>
              </a:rPr>
              <a:t>Tahtlik</a:t>
            </a:r>
            <a:endParaRPr sz="2000">
              <a:solidFill>
                <a:schemeClr val="dk1"/>
              </a:solidFill>
            </a:endParaRPr>
          </a:p>
          <a:p>
            <a:pPr marL="342900" lvl="0" indent="-317500" algn="l" rtl="0">
              <a:lnSpc>
                <a:spcPct val="115000"/>
              </a:lnSpc>
              <a:spcBef>
                <a:spcPts val="0"/>
              </a:spcBef>
              <a:spcAft>
                <a:spcPts val="0"/>
              </a:spcAft>
              <a:buSzPts val="2000"/>
              <a:buFont typeface="Arial"/>
              <a:buChar char="•"/>
            </a:pPr>
            <a:r>
              <a:rPr lang="ru-RU" sz="2000" b="1">
                <a:solidFill>
                  <a:schemeClr val="dk1"/>
                </a:solidFill>
              </a:rPr>
              <a:t>Teisele haigettegemine</a:t>
            </a:r>
            <a:endParaRPr sz="2000">
              <a:solidFill>
                <a:schemeClr val="dk1"/>
              </a:solidFill>
            </a:endParaRPr>
          </a:p>
          <a:p>
            <a:pPr marL="342900" lvl="0" indent="-317500" algn="l" rtl="0">
              <a:lnSpc>
                <a:spcPct val="115000"/>
              </a:lnSpc>
              <a:spcBef>
                <a:spcPts val="0"/>
              </a:spcBef>
              <a:spcAft>
                <a:spcPts val="0"/>
              </a:spcAft>
              <a:buSzPts val="2000"/>
              <a:buFont typeface="Arial"/>
              <a:buChar char="•"/>
            </a:pPr>
            <a:r>
              <a:rPr lang="ru-RU" sz="2000" b="1">
                <a:solidFill>
                  <a:schemeClr val="dk1"/>
                </a:solidFill>
              </a:rPr>
              <a:t>Kannatajal on raske end kaitsta</a:t>
            </a:r>
            <a:r>
              <a:rPr lang="ru-RU" sz="2000">
                <a:solidFill>
                  <a:schemeClr val="dk1"/>
                </a:solidFill>
              </a:rPr>
              <a:t> </a:t>
            </a:r>
            <a:endParaRPr sz="2000">
              <a:solidFill>
                <a:schemeClr val="dk1"/>
              </a:solidFill>
            </a:endParaRPr>
          </a:p>
          <a:p>
            <a:pPr marL="342900" lvl="0" indent="-317500" algn="l" rtl="0">
              <a:lnSpc>
                <a:spcPct val="115000"/>
              </a:lnSpc>
              <a:spcBef>
                <a:spcPts val="0"/>
              </a:spcBef>
              <a:spcAft>
                <a:spcPts val="0"/>
              </a:spcAft>
              <a:buSzPts val="2000"/>
              <a:buFont typeface="Arial"/>
              <a:buChar char="•"/>
            </a:pPr>
            <a:r>
              <a:rPr lang="ru-RU" sz="2000" b="1">
                <a:solidFill>
                  <a:schemeClr val="dk1"/>
                </a:solidFill>
              </a:rPr>
              <a:t>Sunnitud kohalviibimine</a:t>
            </a:r>
            <a:endParaRPr sz="2000" b="1">
              <a:solidFill>
                <a:schemeClr val="dk1"/>
              </a:solidFill>
            </a:endParaRPr>
          </a:p>
          <a:p>
            <a:pPr marL="342900" lvl="0" indent="-317500" algn="l" rtl="0">
              <a:lnSpc>
                <a:spcPct val="115000"/>
              </a:lnSpc>
              <a:spcBef>
                <a:spcPts val="0"/>
              </a:spcBef>
              <a:spcAft>
                <a:spcPts val="0"/>
              </a:spcAft>
              <a:buSzPts val="2000"/>
              <a:buFont typeface="Arial"/>
              <a:buChar char="•"/>
            </a:pPr>
            <a:r>
              <a:rPr lang="ru-RU" sz="2000" b="1"/>
              <a:t>Grupifenomen</a:t>
            </a:r>
            <a:endParaRPr sz="2200"/>
          </a:p>
        </p:txBody>
      </p:sp>
      <p:sp>
        <p:nvSpPr>
          <p:cNvPr id="113" name="Google Shape;113;p25"/>
          <p:cNvSpPr txBox="1"/>
          <p:nvPr/>
        </p:nvSpPr>
        <p:spPr>
          <a:xfrm>
            <a:off x="6167887" y="5768175"/>
            <a:ext cx="4830792" cy="8001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4" name="Google Shape;114;p25"/>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115" name="Google Shape;115;p25"/>
          <p:cNvPicPr preferRelativeResize="0"/>
          <p:nvPr/>
        </p:nvPicPr>
        <p:blipFill rotWithShape="1">
          <a:blip r:embed="rId4">
            <a:alphaModFix/>
          </a:blip>
          <a:srcRect l="16677" t="15996" r="28891" b="8153"/>
          <a:stretch/>
        </p:blipFill>
        <p:spPr>
          <a:xfrm>
            <a:off x="6206425" y="2811850"/>
            <a:ext cx="4753699" cy="3383999"/>
          </a:xfrm>
          <a:prstGeom prst="rect">
            <a:avLst/>
          </a:prstGeom>
          <a:noFill/>
          <a:ln>
            <a:noFill/>
          </a:ln>
        </p:spPr>
      </p:pic>
      <p:pic>
        <p:nvPicPr>
          <p:cNvPr id="116" name="Google Shape;116;p25"/>
          <p:cNvPicPr preferRelativeResize="0"/>
          <p:nvPr/>
        </p:nvPicPr>
        <p:blipFill rotWithShape="1">
          <a:blip r:embed="rId4">
            <a:alphaModFix/>
          </a:blip>
          <a:srcRect l="16677" t="15996" r="28891" b="8153"/>
          <a:stretch/>
        </p:blipFill>
        <p:spPr>
          <a:xfrm>
            <a:off x="6206425" y="2811850"/>
            <a:ext cx="4753699" cy="338399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3725</Words>
  <Application>Microsoft Office PowerPoint</Application>
  <PresentationFormat>Widescreen</PresentationFormat>
  <Paragraphs>481</Paragraphs>
  <Slides>80</Slides>
  <Notes>80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80</vt:i4>
      </vt:variant>
    </vt:vector>
  </HeadingPairs>
  <TitlesOfParts>
    <vt:vector size="86" baseType="lpstr">
      <vt:lpstr>Arial</vt:lpstr>
      <vt:lpstr>Georgia</vt:lpstr>
      <vt:lpstr>Calibri</vt:lpstr>
      <vt:lpstr>Roboto</vt:lpstr>
      <vt:lpstr>Times New Roman</vt:lpstr>
      <vt:lpstr>Office Theme</vt:lpstr>
      <vt:lpstr>Kuidas lapsevanemad saavad kiusamist ennetada ja teha koostööd haridusasutusega?</vt:lpstr>
      <vt:lpstr>PowerPoint Presentation</vt:lpstr>
      <vt:lpstr>  “Kiusamisest vabaks!” lastevanemate koosoleku peatükid valivad ja viivad läbi õpetajad ise. Soovitatav on vanemaid mitte lihtsalt informeerida programmi põhimõtetest ja tegevustest, vaid teha programmi tegevusi KOOS nendega - just neidsamu, mida ka õpetajad teevad koos lastega.  Esitluse I peatüki eesmärgiks on rääkida kiusamise olemusest, II peatüki eesmärgiks tutvustada lastevanematele programmi sisu ning III peatükk käsitleb metoodikat tegevuste läbimängimiseks koos lastevanematega, et tagada nendevaheline ühtekuuluvustunne ja võimendada omavahelist koostööd õpilaste huvides.  Ühe “Kiusamisest vabaks!” lastevanemate koosoleku pikkus on 1-1,5 tundi ning soovitatav on neid korraldada õppeaastas vähemalt kahel korral. </vt:lpstr>
      <vt:lpstr>PowerPoint Presentation</vt:lpstr>
      <vt:lpstr>PowerPoint Presentation</vt:lpstr>
      <vt:lpstr>KIUSAMISE FENOMEN   Mida peab teadma lapsevanem kiusamisest, et seda ennetada?</vt:lpstr>
      <vt:lpstr>PowerPoint Presentation</vt:lpstr>
      <vt:lpstr>MITTE KÕIK POLE KIUSAMINE </vt:lpstr>
      <vt:lpstr>PowerPoint Presentation</vt:lpstr>
      <vt:lpstr>Rollid kiusamismudelis</vt:lpstr>
      <vt:lpstr>Kiusamise liigid</vt:lpstr>
      <vt:lpstr>Kiusamise tagajärjed  Kiusamine mõjutab kõikide osapoolte arengut ja heaolu</vt:lpstr>
      <vt:lpstr>PowerPoint Presentation</vt:lpstr>
      <vt:lpstr>ÜLEVAADE PROGRAMMIST  “KIUSAMISEST VABAKS!” </vt:lpstr>
      <vt:lpstr>Millised on Teie senised teadmised programmist “Kiusamisest vabaks!”? </vt:lpstr>
      <vt:lpstr>Aastal 2017 loodi Haridus- ja Teadusministeeriumi eestvedamisel Kiusamisvaba Haridustee koalitsioon, kuhu kuuluvad:</vt:lpstr>
      <vt:lpstr> Programm „Kiusamisest vabaks!” toetab sujuvat üleminekut   SÕIMEDEST LASTEAEDA KOOLI  Programmiga on liitunud ca 80% lasteaedu ja 30% koole.</vt:lpstr>
      <vt:lpstr>PowerPoint Presentation</vt:lpstr>
      <vt:lpstr>Metoodika uuringud Taanis </vt:lpstr>
      <vt:lpstr>PowerPoint Presentation</vt:lpstr>
      <vt:lpstr>PowerPoint Presentation</vt:lpstr>
      <vt:lpstr>PowerPoint Presentation</vt:lpstr>
      <vt:lpstr>PowerPoint Presentation</vt:lpstr>
      <vt:lpstr>Programmi „Kiusamisest vabaks!”  kooli metoodiline materjal  </vt:lpstr>
      <vt:lpstr>Suur Sõber Karu perede külastaja ning ühendajana </vt:lpstr>
      <vt:lpstr>PROGRAMMI VÄÄRTUSTE JA PÕHIMÕTETE JUURUTAMINE HARIDUSASUTUSES  KOOSTÖÖS LASTEVANEMATEGA</vt:lpstr>
      <vt:lpstr>„Kiusamisest vabaks!“ programmi väärtuste juurutamine haridusasutuses </vt:lpstr>
      <vt:lpstr>PowerPoint Presentation</vt:lpstr>
      <vt:lpstr>Harjutus lastevanematele:  väärtuste tutvustamine “Vanem kui eeskuju”  (vanemad täidavad tühje plakateid rühmades)  Olen hooliv lapsevanem, sest ma  .... Olen salliv lapsevanem, sest ma  .... Olen austav lapsevanem, sest ma  .... Olen julge lapsevanem, sest ma ....  Täidetud plakat jääb klassi õpilastele uurimiseks ja täiendamiseks.</vt:lpstr>
      <vt:lpstr>„Seda, keda puudutatakse, ei kiusata“ - hea puudutuse õpetamise metoodika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PROGRAMMI “KIUSAMISEST VABAKS!” VIIS NÕUANNET  LAPSEVANEMATELE  </vt:lpstr>
      <vt:lpstr>PowerPoint Presentation</vt:lpstr>
      <vt:lpstr>PowerPoint Presentation</vt:lpstr>
      <vt:lpstr>„Kiusamisest vabaks!“ vestluskaardid lastevanematele Kaart nr. 25 „Mäng uute sõpradega“</vt:lpstr>
      <vt:lpstr>PowerPoint Presentation</vt:lpstr>
      <vt:lpstr>PowerPoint Presentation</vt:lpstr>
      <vt:lpstr>„Kiusamisest vabaks!“ vestluskaardid lastevanematele Kaart nr. 20  „Perekond söögilaua ääres“</vt:lpstr>
      <vt:lpstr>PowerPoint Presentation</vt:lpstr>
      <vt:lpstr>PowerPoint Presentation</vt:lpstr>
      <vt:lpstr>„Kiusamisest vabaks!“ arutelu ja kokkulepete sõlmimine</vt:lpstr>
      <vt:lpstr>PowerPoint Presentation</vt:lpstr>
      <vt:lpstr>PowerPoint Presentation</vt:lpstr>
      <vt:lpstr>PowerPoint Presentation</vt:lpstr>
      <vt:lpstr>PowerPoint Presentation</vt:lpstr>
      <vt:lpstr>„Kiusamisest vabaks!“ vestluskaardid lastevanematele Kaart nr. 19  „Klassi suvealguse pidu“</vt:lpstr>
      <vt:lpstr>PowerPoint Presentation</vt:lpstr>
      <vt:lpstr>PowerPoint Presentation</vt:lpstr>
      <vt:lpstr>PROGRAMMI “KIUSAMISEST VABAKS!” ARUTELUKAARDID LASTEVANEMATELE </vt:lpstr>
      <vt:lpstr>“Kiusamisest vabaks!” arutelukaardid lastevanematele  Kasutamise reeglid</vt:lpstr>
      <vt:lpstr>Rohkem arutelukaarte  “Kiusamisest vabaks!” kohvris.</vt:lpstr>
      <vt:lpstr>PowerPoint Presentation</vt:lpstr>
      <vt:lpstr>PowerPoint Presentation</vt:lpstr>
      <vt:lpstr>PowerPoint Presentation</vt:lpstr>
      <vt:lpstr>PowerPoint Presentation</vt:lpstr>
      <vt:lpstr>PowerPoint Presentation</vt:lpstr>
      <vt:lpstr>“KIUSAMISEST VABAKS!” MEESKOND SOOVITAB KASULIKKE MATERJALE  ISESEISVAKS LUGEMISEKS</vt:lpstr>
      <vt:lpstr>www.kiusamisestvabaks.ee </vt:lpstr>
      <vt:lpstr>PowerPoint Presentation</vt:lpstr>
      <vt:lpstr>SÕBER KARU MOBIILIRAKENDUS LASTEVANEMATELE</vt:lpstr>
      <vt:lpstr>PowerPoint Presentation</vt:lpstr>
      <vt:lpstr>PowerPoint Presentation</vt:lpstr>
      <vt:lpstr>Kui vanem ei oska last aidata, peab vanem leidma endale abi.</vt:lpstr>
      <vt:lpstr>LAPS VAJAB ÕNNELIKU JA RAHULIKKU VANEMAT</vt:lpstr>
      <vt:lpstr>ABI SAAB KÜSIDA NII LAPS KUI KA VANEM</vt:lpstr>
      <vt:lpstr>Tagasiside ja küsimused? </vt:lpstr>
      <vt:lpstr>“Kiusamisest vabaks!”  ühisürituse  planeerimine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Kuidas lapsevanemad saavad kiusamist ennetada ja teha koostööd haridusasutusega?</dc:title>
  <dc:creator>Sirje</dc:creator>
  <cp:lastModifiedBy>Aleksandra Munts-Avajõe</cp:lastModifiedBy>
  <cp:revision>4</cp:revision>
  <dcterms:modified xsi:type="dcterms:W3CDTF">2020-10-19T15:25:35Z</dcterms:modified>
</cp:coreProperties>
</file>